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1" r:id="rId5"/>
    <p:sldMasterId id="2147483715" r:id="rId6"/>
    <p:sldMasterId id="2147483729" r:id="rId7"/>
    <p:sldMasterId id="2147483742" r:id="rId8"/>
    <p:sldMasterId id="2147483755" r:id="rId9"/>
    <p:sldMasterId id="2147483768" r:id="rId10"/>
  </p:sldMasterIdLst>
  <p:notesMasterIdLst>
    <p:notesMasterId r:id="rId37"/>
  </p:notesMasterIdLst>
  <p:handoutMasterIdLst>
    <p:handoutMasterId r:id="rId38"/>
  </p:handoutMasterIdLst>
  <p:sldIdLst>
    <p:sldId id="258" r:id="rId11"/>
    <p:sldId id="259" r:id="rId12"/>
    <p:sldId id="260" r:id="rId13"/>
    <p:sldId id="276" r:id="rId14"/>
    <p:sldId id="261" r:id="rId15"/>
    <p:sldId id="265" r:id="rId16"/>
    <p:sldId id="264" r:id="rId17"/>
    <p:sldId id="257" r:id="rId18"/>
    <p:sldId id="274" r:id="rId19"/>
    <p:sldId id="256" r:id="rId20"/>
    <p:sldId id="277" r:id="rId21"/>
    <p:sldId id="278" r:id="rId22"/>
    <p:sldId id="266" r:id="rId23"/>
    <p:sldId id="267" r:id="rId24"/>
    <p:sldId id="263" r:id="rId25"/>
    <p:sldId id="262" r:id="rId26"/>
    <p:sldId id="268" r:id="rId27"/>
    <p:sldId id="269" r:id="rId28"/>
    <p:sldId id="270" r:id="rId29"/>
    <p:sldId id="271" r:id="rId30"/>
    <p:sldId id="272" r:id="rId31"/>
    <p:sldId id="273" r:id="rId32"/>
    <p:sldId id="275" r:id="rId33"/>
    <p:sldId id="281" r:id="rId34"/>
    <p:sldId id="279" r:id="rId35"/>
    <p:sldId id="282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943952630404165E-2"/>
          <c:y val="0.13597136235833115"/>
          <c:w val="0.73198088644302883"/>
          <c:h val="0.77225033893664052"/>
        </c:manualLayout>
      </c:layout>
      <c:bar3DChart>
        <c:barDir val="col"/>
        <c:grouping val="clustered"/>
        <c:varyColors val="0"/>
        <c:ser>
          <c:idx val="0"/>
          <c:order val="0"/>
          <c:tx>
            <c:v>Tonnes DM / ha</c:v>
          </c:tx>
          <c:spPr>
            <a:solidFill>
              <a:srgbClr val="00B050"/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14.2</c:v>
                </c:pt>
                <c:pt idx="1">
                  <c:v>11</c:v>
                </c:pt>
                <c:pt idx="2">
                  <c:v>13.5</c:v>
                </c:pt>
                <c:pt idx="3">
                  <c:v>15.5</c:v>
                </c:pt>
                <c:pt idx="4">
                  <c:v>13.8</c:v>
                </c:pt>
                <c:pt idx="5">
                  <c:v>12.8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775872"/>
        <c:axId val="195803008"/>
        <c:axId val="0"/>
      </c:bar3DChart>
      <c:catAx>
        <c:axId val="19577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803008"/>
        <c:crosses val="autoZero"/>
        <c:auto val="1"/>
        <c:lblAlgn val="ctr"/>
        <c:lblOffset val="100"/>
        <c:noMultiLvlLbl val="0"/>
      </c:catAx>
      <c:valAx>
        <c:axId val="19580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7758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13368443677641E-2"/>
          <c:y val="0.11566770292042025"/>
          <c:w val="0.62280890586475346"/>
          <c:h val="0.84167131846271381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Fertility!$A$10</c:f>
              <c:strCache>
                <c:ptCount val="1"/>
                <c:pt idx="0">
                  <c:v>EBI Fertility sub-index (€)</c:v>
                </c:pt>
              </c:strCache>
            </c:strRef>
          </c:tx>
          <c:invertIfNegative val="0"/>
          <c:cat>
            <c:numRef>
              <c:f>Fertility!$B$6:$D$6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Fertility!$B$10:$D$10</c:f>
              <c:numCache>
                <c:formatCode>General</c:formatCode>
                <c:ptCount val="3"/>
                <c:pt idx="0">
                  <c:v>-35</c:v>
                </c:pt>
                <c:pt idx="1">
                  <c:v>22</c:v>
                </c:pt>
                <c:pt idx="2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446272"/>
        <c:axId val="195447808"/>
      </c:barChart>
      <c:lineChart>
        <c:grouping val="standard"/>
        <c:varyColors val="0"/>
        <c:ser>
          <c:idx val="0"/>
          <c:order val="0"/>
          <c:tx>
            <c:strRef>
              <c:f>Fertility!$A$7</c:f>
              <c:strCache>
                <c:ptCount val="1"/>
                <c:pt idx="0">
                  <c:v>6 week calving rate (%)</c:v>
                </c:pt>
              </c:strCache>
            </c:strRef>
          </c:tx>
          <c:cat>
            <c:numRef>
              <c:f>Fertility!$B$6:$D$6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Fertility!$B$7:$D$7</c:f>
              <c:numCache>
                <c:formatCode>General</c:formatCode>
                <c:ptCount val="3"/>
                <c:pt idx="0">
                  <c:v>48</c:v>
                </c:pt>
                <c:pt idx="1">
                  <c:v>59</c:v>
                </c:pt>
                <c:pt idx="2">
                  <c:v>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Fertility!$A$8</c:f>
              <c:strCache>
                <c:ptCount val="1"/>
                <c:pt idx="0">
                  <c:v>6 week in-calf rate (%)</c:v>
                </c:pt>
              </c:strCache>
            </c:strRef>
          </c:tx>
          <c:cat>
            <c:numRef>
              <c:f>Fertility!$B$6:$D$6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Fertility!$B$8:$D$8</c:f>
              <c:numCache>
                <c:formatCode>General</c:formatCode>
                <c:ptCount val="3"/>
                <c:pt idx="0">
                  <c:v>38</c:v>
                </c:pt>
                <c:pt idx="1">
                  <c:v>49</c:v>
                </c:pt>
                <c:pt idx="2">
                  <c:v>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Fertility!$A$9</c:f>
              <c:strCache>
                <c:ptCount val="1"/>
                <c:pt idx="0">
                  <c:v>13 week empty rate (%)</c:v>
                </c:pt>
              </c:strCache>
            </c:strRef>
          </c:tx>
          <c:cat>
            <c:numRef>
              <c:f>Fertility!$B$6:$D$6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Fertility!$B$9:$D$9</c:f>
              <c:numCache>
                <c:formatCode>General</c:formatCode>
                <c:ptCount val="3"/>
                <c:pt idx="0">
                  <c:v>30</c:v>
                </c:pt>
                <c:pt idx="1">
                  <c:v>17</c:v>
                </c:pt>
                <c:pt idx="2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46272"/>
        <c:axId val="195447808"/>
      </c:lineChart>
      <c:catAx>
        <c:axId val="1954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447808"/>
        <c:crosses val="autoZero"/>
        <c:auto val="1"/>
        <c:lblAlgn val="ctr"/>
        <c:lblOffset val="100"/>
        <c:noMultiLvlLbl val="0"/>
      </c:catAx>
      <c:valAx>
        <c:axId val="195447808"/>
        <c:scaling>
          <c:orientation val="minMax"/>
          <c:min val="-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446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E"/>
              <a:t>Milk</a:t>
            </a:r>
            <a:r>
              <a:rPr lang="en-IE" baseline="0"/>
              <a:t> production and feed imports</a:t>
            </a:r>
            <a:endParaRPr lang="en-IE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Sheet1!$A$27</c:f>
              <c:strCache>
                <c:ptCount val="1"/>
                <c:pt idx="0">
                  <c:v>Feed imported (kg / ha)</c:v>
                </c:pt>
              </c:strCache>
            </c:strRef>
          </c:tx>
          <c:cat>
            <c:numRef>
              <c:f>Sheet1!$B$24:$D$24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Sheet1!$B$27:$D$27</c:f>
              <c:numCache>
                <c:formatCode>General</c:formatCode>
                <c:ptCount val="3"/>
                <c:pt idx="0">
                  <c:v>3080.0000000000005</c:v>
                </c:pt>
                <c:pt idx="1">
                  <c:v>3567</c:v>
                </c:pt>
                <c:pt idx="2">
                  <c:v>1980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44864"/>
        <c:axId val="132647552"/>
      </c:lineChart>
      <c:lineChart>
        <c:grouping val="standar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MS / cow (kg)</c:v>
                </c:pt>
              </c:strCache>
            </c:strRef>
          </c:tx>
          <c:cat>
            <c:numRef>
              <c:f>Sheet1!$B$24:$D$24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Sheet1!$B$25:$D$25</c:f>
              <c:numCache>
                <c:formatCode>General</c:formatCode>
                <c:ptCount val="3"/>
                <c:pt idx="0">
                  <c:v>438</c:v>
                </c:pt>
                <c:pt idx="1">
                  <c:v>370</c:v>
                </c:pt>
                <c:pt idx="2">
                  <c:v>420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MS / ha (kg)</c:v>
                </c:pt>
              </c:strCache>
            </c:strRef>
          </c:tx>
          <c:cat>
            <c:numRef>
              <c:f>Sheet1!$B$24:$D$24</c:f>
              <c:numCache>
                <c:formatCode>General</c:formatCode>
                <c:ptCount val="3"/>
                <c:pt idx="0">
                  <c:v>2004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Sheet1!$B$26:$D$26</c:f>
              <c:numCache>
                <c:formatCode>General</c:formatCode>
                <c:ptCount val="3"/>
                <c:pt idx="0">
                  <c:v>960</c:v>
                </c:pt>
                <c:pt idx="1">
                  <c:v>1073</c:v>
                </c:pt>
                <c:pt idx="2">
                  <c:v>1160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099264"/>
        <c:axId val="132655360"/>
      </c:lineChart>
      <c:catAx>
        <c:axId val="1326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2647552"/>
        <c:crosses val="autoZero"/>
        <c:auto val="1"/>
        <c:lblAlgn val="ctr"/>
        <c:lblOffset val="100"/>
        <c:noMultiLvlLbl val="0"/>
      </c:catAx>
      <c:valAx>
        <c:axId val="132647552"/>
        <c:scaling>
          <c:orientation val="minMax"/>
          <c:min val="2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Imported feed kg DM / ha</a:t>
                </a:r>
              </a:p>
            </c:rich>
          </c:tx>
          <c:layout>
            <c:manualLayout>
              <c:xMode val="edge"/>
              <c:yMode val="edge"/>
              <c:x val="1.4542146389318163E-2"/>
              <c:y val="0.2544637565465607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2644864"/>
        <c:crosses val="autoZero"/>
        <c:crossBetween val="between"/>
      </c:valAx>
      <c:valAx>
        <c:axId val="132655360"/>
        <c:scaling>
          <c:orientation val="minMax"/>
          <c:max val="1300"/>
          <c:min val="200"/>
        </c:scaling>
        <c:delete val="0"/>
        <c:axPos val="r"/>
        <c:numFmt formatCode="General" sourceLinked="1"/>
        <c:majorTickMark val="out"/>
        <c:minorTickMark val="none"/>
        <c:tickLblPos val="nextTo"/>
        <c:crossAx val="171099264"/>
        <c:crosses val="max"/>
        <c:crossBetween val="between"/>
        <c:majorUnit val="100"/>
      </c:valAx>
      <c:catAx>
        <c:axId val="17109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6553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5300980206507062"/>
          <c:y val="0.65472549802242463"/>
          <c:w val="0.2360835881429407"/>
          <c:h val="0.255756498179663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E" dirty="0"/>
              <a:t>Ballyhaise</a:t>
            </a:r>
            <a:r>
              <a:rPr lang="en-IE" baseline="0" dirty="0"/>
              <a:t> Feed Budget </a:t>
            </a:r>
            <a:endParaRPr lang="en-IE" dirty="0"/>
          </a:p>
        </c:rich>
      </c:tx>
      <c:layout>
        <c:manualLayout>
          <c:xMode val="edge"/>
          <c:yMode val="edge"/>
          <c:x val="0.25503823887835891"/>
          <c:y val="7.69000931445331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84485021268895"/>
          <c:y val="0.19984354996002091"/>
          <c:w val="0.86071010754119059"/>
          <c:h val="0.60696869771581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cover</c:v>
                </c:pt>
              </c:strCache>
            </c:strRef>
          </c:tx>
          <c:spPr>
            <a:ln w="68669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Sheet1!$A$2:$A$36</c:f>
              <c:numCache>
                <c:formatCode>m/d/yyyy</c:formatCode>
                <c:ptCount val="35"/>
                <c:pt idx="0">
                  <c:v>41869</c:v>
                </c:pt>
                <c:pt idx="1">
                  <c:v>41876</c:v>
                </c:pt>
                <c:pt idx="2">
                  <c:v>41883</c:v>
                </c:pt>
                <c:pt idx="3">
                  <c:v>41890</c:v>
                </c:pt>
                <c:pt idx="4">
                  <c:v>41897</c:v>
                </c:pt>
                <c:pt idx="5">
                  <c:v>41904</c:v>
                </c:pt>
                <c:pt idx="6">
                  <c:v>41911</c:v>
                </c:pt>
                <c:pt idx="7">
                  <c:v>41918</c:v>
                </c:pt>
                <c:pt idx="8">
                  <c:v>41925</c:v>
                </c:pt>
                <c:pt idx="9">
                  <c:v>41932</c:v>
                </c:pt>
                <c:pt idx="10">
                  <c:v>41939</c:v>
                </c:pt>
                <c:pt idx="11">
                  <c:v>41946</c:v>
                </c:pt>
                <c:pt idx="12">
                  <c:v>41953</c:v>
                </c:pt>
                <c:pt idx="13">
                  <c:v>41960</c:v>
                </c:pt>
                <c:pt idx="14">
                  <c:v>41967</c:v>
                </c:pt>
                <c:pt idx="15">
                  <c:v>41974</c:v>
                </c:pt>
                <c:pt idx="16">
                  <c:v>41981</c:v>
                </c:pt>
                <c:pt idx="17">
                  <c:v>41988</c:v>
                </c:pt>
                <c:pt idx="18">
                  <c:v>41995</c:v>
                </c:pt>
                <c:pt idx="19">
                  <c:v>42002</c:v>
                </c:pt>
                <c:pt idx="20">
                  <c:v>42009</c:v>
                </c:pt>
                <c:pt idx="21">
                  <c:v>42016</c:v>
                </c:pt>
                <c:pt idx="22">
                  <c:v>42023</c:v>
                </c:pt>
                <c:pt idx="23">
                  <c:v>42030</c:v>
                </c:pt>
                <c:pt idx="24">
                  <c:v>42037</c:v>
                </c:pt>
                <c:pt idx="25">
                  <c:v>42044</c:v>
                </c:pt>
                <c:pt idx="26">
                  <c:v>42051</c:v>
                </c:pt>
                <c:pt idx="27">
                  <c:v>42058</c:v>
                </c:pt>
                <c:pt idx="28">
                  <c:v>42065</c:v>
                </c:pt>
                <c:pt idx="29">
                  <c:v>42072</c:v>
                </c:pt>
                <c:pt idx="30">
                  <c:v>42079</c:v>
                </c:pt>
                <c:pt idx="31">
                  <c:v>42086</c:v>
                </c:pt>
                <c:pt idx="32">
                  <c:v>42093</c:v>
                </c:pt>
                <c:pt idx="33">
                  <c:v>42100</c:v>
                </c:pt>
                <c:pt idx="34">
                  <c:v>42107</c:v>
                </c:pt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600</c:v>
                </c:pt>
                <c:pt idx="1">
                  <c:v>627</c:v>
                </c:pt>
                <c:pt idx="2">
                  <c:v>644</c:v>
                </c:pt>
                <c:pt idx="3">
                  <c:v>760</c:v>
                </c:pt>
                <c:pt idx="4">
                  <c:v>885</c:v>
                </c:pt>
                <c:pt idx="5">
                  <c:v>980</c:v>
                </c:pt>
                <c:pt idx="6">
                  <c:v>1050</c:v>
                </c:pt>
                <c:pt idx="7">
                  <c:v>1150</c:v>
                </c:pt>
                <c:pt idx="8">
                  <c:v>1100</c:v>
                </c:pt>
                <c:pt idx="9">
                  <c:v>1090</c:v>
                </c:pt>
                <c:pt idx="10">
                  <c:v>1060</c:v>
                </c:pt>
                <c:pt idx="11">
                  <c:v>1000</c:v>
                </c:pt>
                <c:pt idx="12">
                  <c:v>850</c:v>
                </c:pt>
                <c:pt idx="13">
                  <c:v>730</c:v>
                </c:pt>
                <c:pt idx="14">
                  <c:v>650</c:v>
                </c:pt>
                <c:pt idx="15">
                  <c:v>675</c:v>
                </c:pt>
                <c:pt idx="16">
                  <c:v>685</c:v>
                </c:pt>
                <c:pt idx="17">
                  <c:v>695</c:v>
                </c:pt>
                <c:pt idx="18">
                  <c:v>705</c:v>
                </c:pt>
                <c:pt idx="19">
                  <c:v>715</c:v>
                </c:pt>
                <c:pt idx="20">
                  <c:v>725</c:v>
                </c:pt>
                <c:pt idx="21">
                  <c:v>740</c:v>
                </c:pt>
                <c:pt idx="22">
                  <c:v>750</c:v>
                </c:pt>
                <c:pt idx="23">
                  <c:v>760</c:v>
                </c:pt>
                <c:pt idx="24">
                  <c:v>775</c:v>
                </c:pt>
                <c:pt idx="25">
                  <c:v>800</c:v>
                </c:pt>
                <c:pt idx="26">
                  <c:v>815</c:v>
                </c:pt>
                <c:pt idx="27">
                  <c:v>800</c:v>
                </c:pt>
                <c:pt idx="28">
                  <c:v>780</c:v>
                </c:pt>
                <c:pt idx="29">
                  <c:v>750</c:v>
                </c:pt>
                <c:pt idx="30">
                  <c:v>670</c:v>
                </c:pt>
                <c:pt idx="31">
                  <c:v>600</c:v>
                </c:pt>
                <c:pt idx="32">
                  <c:v>520</c:v>
                </c:pt>
                <c:pt idx="33">
                  <c:v>465</c:v>
                </c:pt>
                <c:pt idx="34">
                  <c:v>460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837120"/>
        <c:axId val="256838656"/>
      </c:lineChart>
      <c:dateAx>
        <c:axId val="256837120"/>
        <c:scaling>
          <c:orientation val="minMax"/>
          <c:min val="41866"/>
        </c:scaling>
        <c:delete val="0"/>
        <c:axPos val="b"/>
        <c:numFmt formatCode="[$-409]d\-mmm;@" sourceLinked="0"/>
        <c:majorTickMark val="out"/>
        <c:minorTickMark val="none"/>
        <c:tickLblPos val="nextTo"/>
        <c:crossAx val="256838656"/>
        <c:crosses val="autoZero"/>
        <c:auto val="1"/>
        <c:lblOffset val="100"/>
        <c:baseTimeUnit val="days"/>
        <c:majorUnit val="10"/>
        <c:majorTimeUnit val="days"/>
        <c:minorUnit val="1"/>
        <c:minorTimeUnit val="days"/>
      </c:dateAx>
      <c:valAx>
        <c:axId val="256838656"/>
        <c:scaling>
          <c:orientation val="minMax"/>
          <c:max val="1300"/>
          <c:min val="3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IE"/>
                  <a:t>Average  Farm Cover </a:t>
                </a:r>
              </a:p>
              <a:p>
                <a:pPr>
                  <a:defRPr/>
                </a:pPr>
                <a:r>
                  <a:rPr lang="en-IE"/>
                  <a:t>(kg DM/ha)</a:t>
                </a:r>
              </a:p>
            </c:rich>
          </c:tx>
          <c:layout>
            <c:manualLayout>
              <c:xMode val="edge"/>
              <c:yMode val="edge"/>
              <c:x val="1.1099082708278675E-2"/>
              <c:y val="1.3966460033770897E-3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crossAx val="256837120"/>
        <c:crosses val="autoZero"/>
        <c:crossBetween val="between"/>
        <c:majorUnit val="100"/>
        <c:minorUnit val="50"/>
      </c:valAx>
      <c:spPr>
        <a:noFill/>
        <a:ln w="27468">
          <a:noFill/>
        </a:ln>
      </c:spPr>
    </c:plotArea>
    <c:legend>
      <c:legendPos val="r"/>
      <c:layout>
        <c:manualLayout>
          <c:xMode val="edge"/>
          <c:yMode val="edge"/>
          <c:x val="0.56768183389688376"/>
          <c:y val="0.56631458548177194"/>
          <c:w val="0.19289472845369771"/>
          <c:h val="0.145818486966133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947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closing cover</c:v>
          </c:tx>
          <c:spPr>
            <a:solidFill>
              <a:srgbClr val="92D050"/>
            </a:solidFill>
          </c:spPr>
          <c:invertIfNegative val="0"/>
          <c:cat>
            <c:numRef>
              <c:f>'[Chart in Microsoft PowerPoint]Sheet1'!$E$2:$E$10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'[Chart in Microsoft PowerPoint]Sheet1'!$F$2:$F$10</c:f>
              <c:numCache>
                <c:formatCode>General</c:formatCode>
                <c:ptCount val="9"/>
                <c:pt idx="0">
                  <c:v>425</c:v>
                </c:pt>
                <c:pt idx="1">
                  <c:v>450</c:v>
                </c:pt>
                <c:pt idx="2">
                  <c:v>575</c:v>
                </c:pt>
                <c:pt idx="3">
                  <c:v>525</c:v>
                </c:pt>
                <c:pt idx="4">
                  <c:v>500</c:v>
                </c:pt>
                <c:pt idx="5">
                  <c:v>550</c:v>
                </c:pt>
                <c:pt idx="6">
                  <c:v>650</c:v>
                </c:pt>
                <c:pt idx="7">
                  <c:v>650</c:v>
                </c:pt>
                <c:pt idx="8">
                  <c:v>650</c:v>
                </c:pt>
              </c:numCache>
            </c:numRef>
          </c:val>
        </c:ser>
        <c:ser>
          <c:idx val="1"/>
          <c:order val="1"/>
          <c:tx>
            <c:v>Winter Growth</c:v>
          </c:tx>
          <c:spPr>
            <a:solidFill>
              <a:srgbClr val="00B050"/>
            </a:solidFill>
          </c:spPr>
          <c:invertIfNegative val="0"/>
          <c:cat>
            <c:numRef>
              <c:f>'[Chart in Microsoft PowerPoint]Sheet1'!$E$2:$E$10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'[Chart in Microsoft PowerPoint]Sheet1'!$G$2:$G$10</c:f>
              <c:numCache>
                <c:formatCode>General</c:formatCode>
                <c:ptCount val="9"/>
                <c:pt idx="0">
                  <c:v>75</c:v>
                </c:pt>
                <c:pt idx="1">
                  <c:v>10</c:v>
                </c:pt>
                <c:pt idx="2">
                  <c:v>50</c:v>
                </c:pt>
                <c:pt idx="3">
                  <c:v>225</c:v>
                </c:pt>
                <c:pt idx="4">
                  <c:v>200</c:v>
                </c:pt>
                <c:pt idx="5">
                  <c:v>225</c:v>
                </c:pt>
                <c:pt idx="6">
                  <c:v>175</c:v>
                </c:pt>
                <c:pt idx="7">
                  <c:v>200</c:v>
                </c:pt>
                <c:pt idx="8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202624"/>
        <c:axId val="340204160"/>
      </c:barChart>
      <c:catAx>
        <c:axId val="34020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0204160"/>
        <c:crosses val="autoZero"/>
        <c:auto val="1"/>
        <c:lblAlgn val="ctr"/>
        <c:lblOffset val="100"/>
        <c:noMultiLvlLbl val="0"/>
      </c:catAx>
      <c:valAx>
        <c:axId val="34020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202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24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74</c:v>
                </c:pt>
                <c:pt idx="1">
                  <c:v>50</c:v>
                </c:pt>
                <c:pt idx="2">
                  <c:v>74</c:v>
                </c:pt>
                <c:pt idx="3">
                  <c:v>87</c:v>
                </c:pt>
                <c:pt idx="4">
                  <c:v>57</c:v>
                </c:pt>
                <c:pt idx="5">
                  <c:v>87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-95</c:v>
                </c:pt>
                <c:pt idx="1">
                  <c:v>-871</c:v>
                </c:pt>
                <c:pt idx="2">
                  <c:v>-91</c:v>
                </c:pt>
                <c:pt idx="3">
                  <c:v>62</c:v>
                </c:pt>
                <c:pt idx="4">
                  <c:v>-697</c:v>
                </c:pt>
                <c:pt idx="5">
                  <c:v>64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29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339933"/>
              </a:solidFill>
              <a:ln>
                <a:noFill/>
              </a:ln>
            </c:spPr>
          </c:marker>
          <c:trendline>
            <c:spPr>
              <a:ln w="38100">
                <a:solidFill>
                  <a:srgbClr val="339933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74</c:v>
                </c:pt>
                <c:pt idx="1">
                  <c:v>50</c:v>
                </c:pt>
                <c:pt idx="2">
                  <c:v>74</c:v>
                </c:pt>
                <c:pt idx="3">
                  <c:v>87</c:v>
                </c:pt>
                <c:pt idx="4">
                  <c:v>57</c:v>
                </c:pt>
                <c:pt idx="5">
                  <c:v>87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727</c:v>
                </c:pt>
                <c:pt idx="1">
                  <c:v>361</c:v>
                </c:pt>
                <c:pt idx="2">
                  <c:v>730</c:v>
                </c:pt>
                <c:pt idx="3">
                  <c:v>884</c:v>
                </c:pt>
                <c:pt idx="4">
                  <c:v>535</c:v>
                </c:pt>
                <c:pt idx="5">
                  <c:v>886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34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spPr>
              <a:ln w="38100"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74</c:v>
                </c:pt>
                <c:pt idx="1">
                  <c:v>50</c:v>
                </c:pt>
                <c:pt idx="2">
                  <c:v>74</c:v>
                </c:pt>
                <c:pt idx="3">
                  <c:v>87</c:v>
                </c:pt>
                <c:pt idx="4">
                  <c:v>57</c:v>
                </c:pt>
                <c:pt idx="5">
                  <c:v>87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1550</c:v>
                </c:pt>
                <c:pt idx="1">
                  <c:v>1596</c:v>
                </c:pt>
                <c:pt idx="2">
                  <c:v>1553</c:v>
                </c:pt>
                <c:pt idx="3">
                  <c:v>1707</c:v>
                </c:pt>
                <c:pt idx="4">
                  <c:v>1770</c:v>
                </c:pt>
                <c:pt idx="5">
                  <c:v>1709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45632"/>
        <c:axId val="132657152"/>
      </c:scatterChart>
      <c:valAx>
        <c:axId val="132645632"/>
        <c:scaling>
          <c:orientation val="minMax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IE" sz="1800"/>
                  <a:t>Feed self-sufficiency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2657152"/>
        <c:crossesAt val="-1000"/>
        <c:crossBetween val="midCat"/>
      </c:valAx>
      <c:valAx>
        <c:axId val="132657152"/>
        <c:scaling>
          <c:orientation val="minMax"/>
          <c:min val="-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IE" sz="1800"/>
                  <a:t>Net profit (€/hectare)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32645632"/>
        <c:crosses val="autoZero"/>
        <c:crossBetween val="midCat"/>
        <c:majorUnit val="250"/>
        <c:minorUnit val="5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0567654353977"/>
          <c:y val="6.5339455405928865E-2"/>
          <c:w val="0.81602721934256583"/>
          <c:h val="0.7892483154403693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6600"/>
              </a:solidFill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6.6572324214471845E-2"/>
                  <c:y val="0.47407504905282444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aseline="0" dirty="0"/>
                      <a:t>y = 9.2556x + 3125
R² = </a:t>
                    </a:r>
                    <a:r>
                      <a:rPr lang="en-US" sz="1600" baseline="0" dirty="0" smtClean="0"/>
                      <a:t>0.51</a:t>
                    </a:r>
                    <a:endParaRPr lang="en-US" sz="1600" dirty="0"/>
                  </a:p>
                </c:rich>
              </c:tx>
              <c:numFmt formatCode="General" sourceLinked="0"/>
            </c:trendlineLbl>
          </c:trendline>
          <c:xVal>
            <c:numRef>
              <c:f>'Curtins_Yieldperha_09-10'!$D$2:$D$701</c:f>
              <c:numCache>
                <c:formatCode>0</c:formatCode>
                <c:ptCount val="700"/>
                <c:pt idx="0">
                  <c:v>559.67078189300412</c:v>
                </c:pt>
                <c:pt idx="1">
                  <c:v>754.45816186556931</c:v>
                </c:pt>
                <c:pt idx="2">
                  <c:v>868.31275720164615</c:v>
                </c:pt>
                <c:pt idx="3">
                  <c:v>653.42465753424653</c:v>
                </c:pt>
                <c:pt idx="4">
                  <c:v>723.14049586776866</c:v>
                </c:pt>
                <c:pt idx="5">
                  <c:v>1002.5839793281654</c:v>
                </c:pt>
                <c:pt idx="6">
                  <c:v>468.57772877618521</c:v>
                </c:pt>
                <c:pt idx="7">
                  <c:v>893.74090247452682</c:v>
                </c:pt>
                <c:pt idx="8">
                  <c:v>1315.8522050059596</c:v>
                </c:pt>
                <c:pt idx="9">
                  <c:v>1198.0874316939892</c:v>
                </c:pt>
                <c:pt idx="10">
                  <c:v>679.76878612716769</c:v>
                </c:pt>
                <c:pt idx="11">
                  <c:v>801.3698630136987</c:v>
                </c:pt>
                <c:pt idx="12">
                  <c:v>1098.5037406483789</c:v>
                </c:pt>
                <c:pt idx="13">
                  <c:v>1238.1635581061694</c:v>
                </c:pt>
                <c:pt idx="14">
                  <c:v>1066.8127053669223</c:v>
                </c:pt>
                <c:pt idx="15">
                  <c:v>776.30121816168321</c:v>
                </c:pt>
                <c:pt idx="16">
                  <c:v>722.98136645962734</c:v>
                </c:pt>
                <c:pt idx="17">
                  <c:v>768.47977684797775</c:v>
                </c:pt>
                <c:pt idx="18">
                  <c:v>551.44032921810697</c:v>
                </c:pt>
                <c:pt idx="19">
                  <c:v>716.04938271604942</c:v>
                </c:pt>
                <c:pt idx="20">
                  <c:v>816.18655692729772</c:v>
                </c:pt>
                <c:pt idx="21">
                  <c:v>645.20547945205476</c:v>
                </c:pt>
                <c:pt idx="22">
                  <c:v>714.87603305785126</c:v>
                </c:pt>
                <c:pt idx="23">
                  <c:v>980.62015503875966</c:v>
                </c:pt>
                <c:pt idx="24">
                  <c:v>448.73208379272324</c:v>
                </c:pt>
                <c:pt idx="25">
                  <c:v>873.36244541484712</c:v>
                </c:pt>
                <c:pt idx="26">
                  <c:v>1265.7926102502979</c:v>
                </c:pt>
                <c:pt idx="27">
                  <c:v>1170.7650273224044</c:v>
                </c:pt>
                <c:pt idx="28">
                  <c:v>663.58381502890177</c:v>
                </c:pt>
                <c:pt idx="29">
                  <c:v>802.7397260273973</c:v>
                </c:pt>
                <c:pt idx="30">
                  <c:v>1039.9002493765586</c:v>
                </c:pt>
                <c:pt idx="31">
                  <c:v>1225.2510760401722</c:v>
                </c:pt>
                <c:pt idx="32">
                  <c:v>1040.5257393209199</c:v>
                </c:pt>
                <c:pt idx="33">
                  <c:v>765.22702104097448</c:v>
                </c:pt>
                <c:pt idx="34">
                  <c:v>713.04347826086951</c:v>
                </c:pt>
                <c:pt idx="35">
                  <c:v>757.3221757322176</c:v>
                </c:pt>
                <c:pt idx="36">
                  <c:v>542.7872860635697</c:v>
                </c:pt>
                <c:pt idx="37">
                  <c:v>753.35775335775338</c:v>
                </c:pt>
                <c:pt idx="38">
                  <c:v>742.36874236874246</c:v>
                </c:pt>
                <c:pt idx="39">
                  <c:v>663.41463414634154</c:v>
                </c:pt>
                <c:pt idx="40">
                  <c:v>726.38036809815958</c:v>
                </c:pt>
                <c:pt idx="41">
                  <c:v>753.73993095512083</c:v>
                </c:pt>
                <c:pt idx="42">
                  <c:v>432.77723258096177</c:v>
                </c:pt>
                <c:pt idx="43">
                  <c:v>788.86010362694299</c:v>
                </c:pt>
                <c:pt idx="44">
                  <c:v>1109.3418259023356</c:v>
                </c:pt>
                <c:pt idx="45">
                  <c:v>1193.9024390243903</c:v>
                </c:pt>
                <c:pt idx="46">
                  <c:v>879.50566426364571</c:v>
                </c:pt>
                <c:pt idx="47">
                  <c:v>831.29584352078246</c:v>
                </c:pt>
                <c:pt idx="48">
                  <c:v>1126.5260821309655</c:v>
                </c:pt>
                <c:pt idx="49">
                  <c:v>664.96163682864449</c:v>
                </c:pt>
                <c:pt idx="50">
                  <c:v>776.58536585365857</c:v>
                </c:pt>
                <c:pt idx="51">
                  <c:v>760.35502958579877</c:v>
                </c:pt>
                <c:pt idx="52">
                  <c:v>676.99115044247787</c:v>
                </c:pt>
                <c:pt idx="53">
                  <c:v>534.16149068322977</c:v>
                </c:pt>
                <c:pt idx="54">
                  <c:v>531.7848410757947</c:v>
                </c:pt>
                <c:pt idx="55">
                  <c:v>713.06471306471315</c:v>
                </c:pt>
                <c:pt idx="56">
                  <c:v>730.15873015873024</c:v>
                </c:pt>
                <c:pt idx="57">
                  <c:v>658.53658536585374</c:v>
                </c:pt>
                <c:pt idx="58">
                  <c:v>719.01840490797554</c:v>
                </c:pt>
                <c:pt idx="59">
                  <c:v>738.78020713463752</c:v>
                </c:pt>
                <c:pt idx="60">
                  <c:v>415.1128557409225</c:v>
                </c:pt>
                <c:pt idx="61">
                  <c:v>765.54404145077717</c:v>
                </c:pt>
                <c:pt idx="62">
                  <c:v>1080.6794055201699</c:v>
                </c:pt>
                <c:pt idx="63">
                  <c:v>1158.5365853658536</c:v>
                </c:pt>
                <c:pt idx="64">
                  <c:v>873.32646755921735</c:v>
                </c:pt>
                <c:pt idx="65">
                  <c:v>838.63080684596582</c:v>
                </c:pt>
                <c:pt idx="66">
                  <c:v>1097.669256381798</c:v>
                </c:pt>
                <c:pt idx="67">
                  <c:v>653.45268542199483</c:v>
                </c:pt>
                <c:pt idx="68">
                  <c:v>741.46341463414637</c:v>
                </c:pt>
                <c:pt idx="69">
                  <c:v>736.68639053254435</c:v>
                </c:pt>
                <c:pt idx="70">
                  <c:v>663.71681415929197</c:v>
                </c:pt>
                <c:pt idx="71">
                  <c:v>520.49689440993791</c:v>
                </c:pt>
                <c:pt idx="72">
                  <c:v>663.90041493775936</c:v>
                </c:pt>
                <c:pt idx="73">
                  <c:v>579.87551867219918</c:v>
                </c:pt>
                <c:pt idx="74">
                  <c:v>425.21367521367517</c:v>
                </c:pt>
                <c:pt idx="75">
                  <c:v>708.33333333333337</c:v>
                </c:pt>
                <c:pt idx="76">
                  <c:v>915.53701772679881</c:v>
                </c:pt>
                <c:pt idx="77">
                  <c:v>687.86127167630059</c:v>
                </c:pt>
                <c:pt idx="78">
                  <c:v>358.63219349457881</c:v>
                </c:pt>
                <c:pt idx="79">
                  <c:v>632.15859030836998</c:v>
                </c:pt>
                <c:pt idx="80">
                  <c:v>753.83228133453565</c:v>
                </c:pt>
                <c:pt idx="81">
                  <c:v>1179.9379524301964</c:v>
                </c:pt>
                <c:pt idx="82">
                  <c:v>756.78040244969372</c:v>
                </c:pt>
                <c:pt idx="83">
                  <c:v>745.85062240663899</c:v>
                </c:pt>
                <c:pt idx="84">
                  <c:v>871.57695939565633</c:v>
                </c:pt>
                <c:pt idx="85">
                  <c:v>717.69815418023882</c:v>
                </c:pt>
                <c:pt idx="86">
                  <c:v>634.32835820895525</c:v>
                </c:pt>
                <c:pt idx="87">
                  <c:v>735.12154233025979</c:v>
                </c:pt>
                <c:pt idx="88">
                  <c:v>626.87969924812023</c:v>
                </c:pt>
                <c:pt idx="89">
                  <c:v>579.11392405063293</c:v>
                </c:pt>
                <c:pt idx="90">
                  <c:v>645.22821576763488</c:v>
                </c:pt>
                <c:pt idx="91">
                  <c:v>546.68049792531122</c:v>
                </c:pt>
                <c:pt idx="92">
                  <c:v>372.86324786324786</c:v>
                </c:pt>
                <c:pt idx="93">
                  <c:v>618.75</c:v>
                </c:pt>
                <c:pt idx="94">
                  <c:v>901.98123044838371</c:v>
                </c:pt>
                <c:pt idx="95">
                  <c:v>662.42774566473986</c:v>
                </c:pt>
                <c:pt idx="96">
                  <c:v>345.28773978315263</c:v>
                </c:pt>
                <c:pt idx="97">
                  <c:v>620.04405286343615</c:v>
                </c:pt>
                <c:pt idx="98">
                  <c:v>697.92605951307485</c:v>
                </c:pt>
                <c:pt idx="99">
                  <c:v>1144.7776628748707</c:v>
                </c:pt>
                <c:pt idx="100">
                  <c:v>696.41294838145234</c:v>
                </c:pt>
                <c:pt idx="101">
                  <c:v>741.70124481327798</c:v>
                </c:pt>
                <c:pt idx="102">
                  <c:v>809.25401322001892</c:v>
                </c:pt>
                <c:pt idx="103">
                  <c:v>709.01194353963081</c:v>
                </c:pt>
                <c:pt idx="104">
                  <c:v>585.40630182421228</c:v>
                </c:pt>
                <c:pt idx="105">
                  <c:v>714.16596814752722</c:v>
                </c:pt>
                <c:pt idx="106">
                  <c:v>600.56390977443607</c:v>
                </c:pt>
                <c:pt idx="107">
                  <c:v>568.56540084388189</c:v>
                </c:pt>
                <c:pt idx="108">
                  <c:v>1060.3566529492455</c:v>
                </c:pt>
                <c:pt idx="109">
                  <c:v>558.2990397805213</c:v>
                </c:pt>
                <c:pt idx="110">
                  <c:v>1026.0631001371742</c:v>
                </c:pt>
                <c:pt idx="111">
                  <c:v>1065.7534246575342</c:v>
                </c:pt>
                <c:pt idx="112">
                  <c:v>1155.6473829201102</c:v>
                </c:pt>
                <c:pt idx="113">
                  <c:v>885.01291989664082</c:v>
                </c:pt>
                <c:pt idx="114">
                  <c:v>759.64718853362729</c:v>
                </c:pt>
                <c:pt idx="115">
                  <c:v>681.22270742358069</c:v>
                </c:pt>
                <c:pt idx="116">
                  <c:v>896.30512514898692</c:v>
                </c:pt>
                <c:pt idx="117">
                  <c:v>1056.0109289617487</c:v>
                </c:pt>
                <c:pt idx="118">
                  <c:v>604.62427745664741</c:v>
                </c:pt>
                <c:pt idx="119">
                  <c:v>1090.4109589041095</c:v>
                </c:pt>
                <c:pt idx="120">
                  <c:v>751.87032418952617</c:v>
                </c:pt>
                <c:pt idx="121">
                  <c:v>1070.3012912482068</c:v>
                </c:pt>
                <c:pt idx="122">
                  <c:v>497.26177437020806</c:v>
                </c:pt>
                <c:pt idx="123">
                  <c:v>321.15171650055368</c:v>
                </c:pt>
                <c:pt idx="124">
                  <c:v>966.45962732919247</c:v>
                </c:pt>
                <c:pt idx="125">
                  <c:v>920.50209205020928</c:v>
                </c:pt>
                <c:pt idx="126">
                  <c:v>1028.80658436214</c:v>
                </c:pt>
                <c:pt idx="127">
                  <c:v>541.838134430727</c:v>
                </c:pt>
                <c:pt idx="128">
                  <c:v>998.62825788751718</c:v>
                </c:pt>
                <c:pt idx="129">
                  <c:v>1026.027397260274</c:v>
                </c:pt>
                <c:pt idx="130">
                  <c:v>1121.2121212121212</c:v>
                </c:pt>
                <c:pt idx="131">
                  <c:v>868.21705426356584</c:v>
                </c:pt>
                <c:pt idx="132">
                  <c:v>711.13561190738699</c:v>
                </c:pt>
                <c:pt idx="133">
                  <c:v>663.75545851528375</c:v>
                </c:pt>
                <c:pt idx="134">
                  <c:v>870.0834326579261</c:v>
                </c:pt>
                <c:pt idx="135">
                  <c:v>1001.3661202185792</c:v>
                </c:pt>
                <c:pt idx="136">
                  <c:v>532.94797687861274</c:v>
                </c:pt>
                <c:pt idx="137">
                  <c:v>1075.3424657534247</c:v>
                </c:pt>
                <c:pt idx="138">
                  <c:v>706.98254364089769</c:v>
                </c:pt>
                <c:pt idx="139">
                  <c:v>1048.780487804878</c:v>
                </c:pt>
                <c:pt idx="140">
                  <c:v>479.73713033953999</c:v>
                </c:pt>
                <c:pt idx="141">
                  <c:v>304.54042081949058</c:v>
                </c:pt>
                <c:pt idx="142">
                  <c:v>940.37267080745335</c:v>
                </c:pt>
                <c:pt idx="143">
                  <c:v>902.37099023709902</c:v>
                </c:pt>
                <c:pt idx="144">
                  <c:v>603.91198044009786</c:v>
                </c:pt>
                <c:pt idx="145">
                  <c:v>789.98778998779005</c:v>
                </c:pt>
                <c:pt idx="146">
                  <c:v>619.04761904761904</c:v>
                </c:pt>
                <c:pt idx="147">
                  <c:v>429.26829268292687</c:v>
                </c:pt>
                <c:pt idx="148">
                  <c:v>807.36196319018416</c:v>
                </c:pt>
                <c:pt idx="149">
                  <c:v>379.74683544303798</c:v>
                </c:pt>
                <c:pt idx="150">
                  <c:v>904.80863591756633</c:v>
                </c:pt>
                <c:pt idx="151">
                  <c:v>896.37305699481863</c:v>
                </c:pt>
                <c:pt idx="152">
                  <c:v>889.59660297239918</c:v>
                </c:pt>
                <c:pt idx="153">
                  <c:v>814.63414634146352</c:v>
                </c:pt>
                <c:pt idx="154">
                  <c:v>940.26776519052521</c:v>
                </c:pt>
                <c:pt idx="155">
                  <c:v>850.85574572127143</c:v>
                </c:pt>
                <c:pt idx="156">
                  <c:v>932.29744728079913</c:v>
                </c:pt>
                <c:pt idx="157">
                  <c:v>1069.0537084398977</c:v>
                </c:pt>
                <c:pt idx="158">
                  <c:v>554.14634146341473</c:v>
                </c:pt>
                <c:pt idx="159">
                  <c:v>520.71005917159766</c:v>
                </c:pt>
                <c:pt idx="160">
                  <c:v>776.54867256637169</c:v>
                </c:pt>
                <c:pt idx="161">
                  <c:v>832.2981366459627</c:v>
                </c:pt>
                <c:pt idx="162">
                  <c:v>592.90953545232276</c:v>
                </c:pt>
                <c:pt idx="163">
                  <c:v>695.97069597069606</c:v>
                </c:pt>
                <c:pt idx="164">
                  <c:v>608.05860805860812</c:v>
                </c:pt>
                <c:pt idx="165">
                  <c:v>403.65853658536588</c:v>
                </c:pt>
                <c:pt idx="166">
                  <c:v>741.10429447852766</c:v>
                </c:pt>
                <c:pt idx="167">
                  <c:v>369.39010356731876</c:v>
                </c:pt>
                <c:pt idx="168">
                  <c:v>857.70363101079499</c:v>
                </c:pt>
                <c:pt idx="169">
                  <c:v>879.53367875647666</c:v>
                </c:pt>
                <c:pt idx="170">
                  <c:v>791.93205944798308</c:v>
                </c:pt>
                <c:pt idx="171">
                  <c:v>804.8780487804878</c:v>
                </c:pt>
                <c:pt idx="172">
                  <c:v>925.84963954685895</c:v>
                </c:pt>
                <c:pt idx="173">
                  <c:v>848.41075794621031</c:v>
                </c:pt>
                <c:pt idx="174">
                  <c:v>904.55049944506106</c:v>
                </c:pt>
                <c:pt idx="175">
                  <c:v>1053.7084398976981</c:v>
                </c:pt>
                <c:pt idx="176">
                  <c:v>547.31707317073176</c:v>
                </c:pt>
                <c:pt idx="177">
                  <c:v>516.76528599605524</c:v>
                </c:pt>
                <c:pt idx="178">
                  <c:v>684.73451327433622</c:v>
                </c:pt>
                <c:pt idx="179">
                  <c:v>804.96894409937886</c:v>
                </c:pt>
                <c:pt idx="180">
                  <c:v>528.00829875518673</c:v>
                </c:pt>
                <c:pt idx="181">
                  <c:v>548.75518672199166</c:v>
                </c:pt>
                <c:pt idx="182">
                  <c:v>559.82905982905982</c:v>
                </c:pt>
                <c:pt idx="183">
                  <c:v>741.66666666666674</c:v>
                </c:pt>
                <c:pt idx="184">
                  <c:v>619.39520333680923</c:v>
                </c:pt>
                <c:pt idx="185">
                  <c:v>379.19075144508673</c:v>
                </c:pt>
                <c:pt idx="186">
                  <c:v>844.8707256046705</c:v>
                </c:pt>
                <c:pt idx="187">
                  <c:v>742.29074889867843</c:v>
                </c:pt>
                <c:pt idx="188">
                  <c:v>613.16501352569878</c:v>
                </c:pt>
                <c:pt idx="189">
                  <c:v>646.3288521199587</c:v>
                </c:pt>
                <c:pt idx="190">
                  <c:v>690.28871391076109</c:v>
                </c:pt>
                <c:pt idx="191">
                  <c:v>964.73029045643159</c:v>
                </c:pt>
                <c:pt idx="192">
                  <c:v>850.80264400377723</c:v>
                </c:pt>
                <c:pt idx="193">
                  <c:v>583.06188925081426</c:v>
                </c:pt>
                <c:pt idx="194">
                  <c:v>694.85903814262031</c:v>
                </c:pt>
                <c:pt idx="195">
                  <c:v>747.69488683989937</c:v>
                </c:pt>
                <c:pt idx="196">
                  <c:v>562.03007518796994</c:v>
                </c:pt>
                <c:pt idx="197">
                  <c:v>397.67932489451476</c:v>
                </c:pt>
                <c:pt idx="198">
                  <c:v>519.70954356846471</c:v>
                </c:pt>
                <c:pt idx="199">
                  <c:v>515.5601659751037</c:v>
                </c:pt>
                <c:pt idx="200">
                  <c:v>541.66666666666663</c:v>
                </c:pt>
                <c:pt idx="201">
                  <c:v>695.83333333333337</c:v>
                </c:pt>
                <c:pt idx="202">
                  <c:v>600.62565172054224</c:v>
                </c:pt>
                <c:pt idx="203">
                  <c:v>369.94219653179192</c:v>
                </c:pt>
                <c:pt idx="204">
                  <c:v>818.18181818181813</c:v>
                </c:pt>
                <c:pt idx="205">
                  <c:v>705.9471365638766</c:v>
                </c:pt>
                <c:pt idx="206">
                  <c:v>612.26330027051404</c:v>
                </c:pt>
                <c:pt idx="207">
                  <c:v>635.98759048603927</c:v>
                </c:pt>
                <c:pt idx="208">
                  <c:v>674.54068241469815</c:v>
                </c:pt>
                <c:pt idx="209">
                  <c:v>956.43153526970957</c:v>
                </c:pt>
                <c:pt idx="210">
                  <c:v>784.70254957507086</c:v>
                </c:pt>
                <c:pt idx="211">
                  <c:v>577.63300760043433</c:v>
                </c:pt>
                <c:pt idx="212">
                  <c:v>683.25041459369822</c:v>
                </c:pt>
                <c:pt idx="213">
                  <c:v>734.28331936295046</c:v>
                </c:pt>
                <c:pt idx="214">
                  <c:v>545.11278195488717</c:v>
                </c:pt>
                <c:pt idx="215">
                  <c:v>387.13080168776372</c:v>
                </c:pt>
                <c:pt idx="216">
                  <c:v>561.90476190476193</c:v>
                </c:pt>
                <c:pt idx="217">
                  <c:v>409.52380952380952</c:v>
                </c:pt>
                <c:pt idx="218">
                  <c:v>166.66666666666669</c:v>
                </c:pt>
                <c:pt idx="219">
                  <c:v>783.33333333333337</c:v>
                </c:pt>
                <c:pt idx="220">
                  <c:v>726.98412698412699</c:v>
                </c:pt>
                <c:pt idx="221">
                  <c:v>582.53968253968253</c:v>
                </c:pt>
                <c:pt idx="222">
                  <c:v>601.58730158730157</c:v>
                </c:pt>
                <c:pt idx="223">
                  <c:v>853.33333333333326</c:v>
                </c:pt>
                <c:pt idx="224">
                  <c:v>1053.3333333333333</c:v>
                </c:pt>
                <c:pt idx="225">
                  <c:v>624.44444444444446</c:v>
                </c:pt>
                <c:pt idx="226">
                  <c:v>782.53968253968253</c:v>
                </c:pt>
                <c:pt idx="227">
                  <c:v>657.93650793650795</c:v>
                </c:pt>
                <c:pt idx="228">
                  <c:v>1042.5531914893618</c:v>
                </c:pt>
                <c:pt idx="229">
                  <c:v>606.38297872340434</c:v>
                </c:pt>
                <c:pt idx="230">
                  <c:v>765.95744680851067</c:v>
                </c:pt>
                <c:pt idx="231">
                  <c:v>1023.3333333333333</c:v>
                </c:pt>
                <c:pt idx="232">
                  <c:v>648.88888888888891</c:v>
                </c:pt>
                <c:pt idx="233">
                  <c:v>571.11111111111109</c:v>
                </c:pt>
                <c:pt idx="234">
                  <c:v>615.55555555555554</c:v>
                </c:pt>
                <c:pt idx="235">
                  <c:v>591.54929577464793</c:v>
                </c:pt>
                <c:pt idx="236">
                  <c:v>496.82539682539681</c:v>
                </c:pt>
                <c:pt idx="237">
                  <c:v>368.25396825396825</c:v>
                </c:pt>
                <c:pt idx="238">
                  <c:v>300.83333333333337</c:v>
                </c:pt>
                <c:pt idx="239">
                  <c:v>762.5</c:v>
                </c:pt>
                <c:pt idx="240">
                  <c:v>796.82539682539687</c:v>
                </c:pt>
                <c:pt idx="241">
                  <c:v>630.15873015873012</c:v>
                </c:pt>
                <c:pt idx="242">
                  <c:v>670.6349206349206</c:v>
                </c:pt>
                <c:pt idx="243">
                  <c:v>956.66666666666663</c:v>
                </c:pt>
                <c:pt idx="244">
                  <c:v>1092.2222222222222</c:v>
                </c:pt>
                <c:pt idx="245">
                  <c:v>726.66666666666663</c:v>
                </c:pt>
                <c:pt idx="246">
                  <c:v>666.66666666666663</c:v>
                </c:pt>
                <c:pt idx="247">
                  <c:v>565.8730158730159</c:v>
                </c:pt>
                <c:pt idx="248">
                  <c:v>986.17021276595756</c:v>
                </c:pt>
                <c:pt idx="249">
                  <c:v>638.29787234042556</c:v>
                </c:pt>
                <c:pt idx="250">
                  <c:v>606.38297872340434</c:v>
                </c:pt>
                <c:pt idx="251">
                  <c:v>962.22222222222217</c:v>
                </c:pt>
                <c:pt idx="252">
                  <c:v>522.22222222222217</c:v>
                </c:pt>
                <c:pt idx="253">
                  <c:v>564.44444444444446</c:v>
                </c:pt>
                <c:pt idx="254">
                  <c:v>922.22222222222217</c:v>
                </c:pt>
                <c:pt idx="255">
                  <c:v>630.28169014084506</c:v>
                </c:pt>
                <c:pt idx="256">
                  <c:v>631.74603174603169</c:v>
                </c:pt>
                <c:pt idx="257">
                  <c:v>366.66666666666669</c:v>
                </c:pt>
                <c:pt idx="258">
                  <c:v>268.33333333333337</c:v>
                </c:pt>
                <c:pt idx="259">
                  <c:v>643.33333333333337</c:v>
                </c:pt>
                <c:pt idx="260">
                  <c:v>801.58730158730157</c:v>
                </c:pt>
                <c:pt idx="261">
                  <c:v>528.57142857142856</c:v>
                </c:pt>
                <c:pt idx="262">
                  <c:v>820.6349206349206</c:v>
                </c:pt>
                <c:pt idx="263">
                  <c:v>1026.6666666666667</c:v>
                </c:pt>
                <c:pt idx="264">
                  <c:v>795.55555555555554</c:v>
                </c:pt>
                <c:pt idx="265">
                  <c:v>526.66666666666663</c:v>
                </c:pt>
                <c:pt idx="266">
                  <c:v>888.88888888888891</c:v>
                </c:pt>
                <c:pt idx="267">
                  <c:v>517.46031746031747</c:v>
                </c:pt>
                <c:pt idx="268">
                  <c:v>781.91489361702133</c:v>
                </c:pt>
                <c:pt idx="269">
                  <c:v>761.70212765957456</c:v>
                </c:pt>
                <c:pt idx="270">
                  <c:v>696.80851063829789</c:v>
                </c:pt>
                <c:pt idx="271">
                  <c:v>828.88888888888891</c:v>
                </c:pt>
                <c:pt idx="272">
                  <c:v>726.66666666666663</c:v>
                </c:pt>
                <c:pt idx="273">
                  <c:v>645.55555555555554</c:v>
                </c:pt>
                <c:pt idx="274">
                  <c:v>616.66666666666663</c:v>
                </c:pt>
                <c:pt idx="275">
                  <c:v>673.94366197183103</c:v>
                </c:pt>
                <c:pt idx="276">
                  <c:v>580.95238095238096</c:v>
                </c:pt>
                <c:pt idx="277">
                  <c:v>315.87301587301585</c:v>
                </c:pt>
                <c:pt idx="278">
                  <c:v>287.5</c:v>
                </c:pt>
                <c:pt idx="279">
                  <c:v>586.66666666666674</c:v>
                </c:pt>
                <c:pt idx="280">
                  <c:v>681.74603174603169</c:v>
                </c:pt>
                <c:pt idx="281">
                  <c:v>457.14285714285717</c:v>
                </c:pt>
                <c:pt idx="282">
                  <c:v>768.2539682539682</c:v>
                </c:pt>
                <c:pt idx="283">
                  <c:v>1048.8888888888889</c:v>
                </c:pt>
                <c:pt idx="284">
                  <c:v>1020</c:v>
                </c:pt>
                <c:pt idx="285">
                  <c:v>524.44444444444446</c:v>
                </c:pt>
                <c:pt idx="286">
                  <c:v>688.09523809523807</c:v>
                </c:pt>
                <c:pt idx="287">
                  <c:v>609.52380952380952</c:v>
                </c:pt>
                <c:pt idx="288">
                  <c:v>740.42553191489367</c:v>
                </c:pt>
                <c:pt idx="289">
                  <c:v>954.25531914893622</c:v>
                </c:pt>
                <c:pt idx="290">
                  <c:v>665.95744680851067</c:v>
                </c:pt>
                <c:pt idx="291">
                  <c:v>923.33333333333326</c:v>
                </c:pt>
                <c:pt idx="292">
                  <c:v>815.55555555555554</c:v>
                </c:pt>
                <c:pt idx="293">
                  <c:v>613.33333333333337</c:v>
                </c:pt>
                <c:pt idx="294">
                  <c:v>666.66666666666663</c:v>
                </c:pt>
                <c:pt idx="295">
                  <c:v>692.95774647887322</c:v>
                </c:pt>
                <c:pt idx="296">
                  <c:v>571.42857142857144</c:v>
                </c:pt>
                <c:pt idx="297">
                  <c:v>328.57142857142856</c:v>
                </c:pt>
                <c:pt idx="298">
                  <c:v>625</c:v>
                </c:pt>
                <c:pt idx="299">
                  <c:v>261.66666666666669</c:v>
                </c:pt>
                <c:pt idx="300">
                  <c:v>774.60317460317458</c:v>
                </c:pt>
                <c:pt idx="301">
                  <c:v>785.71428571428567</c:v>
                </c:pt>
                <c:pt idx="302">
                  <c:v>868.2539682539682</c:v>
                </c:pt>
                <c:pt idx="303">
                  <c:v>1060</c:v>
                </c:pt>
                <c:pt idx="304">
                  <c:v>566.66666666666663</c:v>
                </c:pt>
                <c:pt idx="305">
                  <c:v>1052.2222222222222</c:v>
                </c:pt>
                <c:pt idx="306">
                  <c:v>580.15873015873012</c:v>
                </c:pt>
                <c:pt idx="307">
                  <c:v>738.09523809523807</c:v>
                </c:pt>
                <c:pt idx="308">
                  <c:v>750</c:v>
                </c:pt>
                <c:pt idx="309">
                  <c:v>813.82978723404256</c:v>
                </c:pt>
                <c:pt idx="310">
                  <c:v>572.34042553191489</c:v>
                </c:pt>
                <c:pt idx="311">
                  <c:v>888.88888888888891</c:v>
                </c:pt>
                <c:pt idx="312">
                  <c:v>893.33333333333326</c:v>
                </c:pt>
                <c:pt idx="313">
                  <c:v>466.66666666666663</c:v>
                </c:pt>
                <c:pt idx="314">
                  <c:v>1116.6666666666667</c:v>
                </c:pt>
                <c:pt idx="315">
                  <c:v>586.61971830985919</c:v>
                </c:pt>
                <c:pt idx="316">
                  <c:v>500</c:v>
                </c:pt>
                <c:pt idx="317">
                  <c:v>329.36507936507934</c:v>
                </c:pt>
                <c:pt idx="318">
                  <c:v>675</c:v>
                </c:pt>
                <c:pt idx="319">
                  <c:v>265.83333333333337</c:v>
                </c:pt>
                <c:pt idx="320">
                  <c:v>779.3650793650794</c:v>
                </c:pt>
                <c:pt idx="321">
                  <c:v>714.28571428571433</c:v>
                </c:pt>
                <c:pt idx="322">
                  <c:v>915.8730158730159</c:v>
                </c:pt>
                <c:pt idx="323">
                  <c:v>1261.1111111111111</c:v>
                </c:pt>
                <c:pt idx="324">
                  <c:v>666.66666666666663</c:v>
                </c:pt>
                <c:pt idx="325">
                  <c:v>1121.1111111111111</c:v>
                </c:pt>
                <c:pt idx="326">
                  <c:v>532.53968253968253</c:v>
                </c:pt>
                <c:pt idx="327">
                  <c:v>690.47619047619048</c:v>
                </c:pt>
                <c:pt idx="328">
                  <c:v>785.10638297872345</c:v>
                </c:pt>
                <c:pt idx="329">
                  <c:v>842.55319148936178</c:v>
                </c:pt>
                <c:pt idx="330">
                  <c:v>518.08510638297878</c:v>
                </c:pt>
                <c:pt idx="331">
                  <c:v>861.11111111111109</c:v>
                </c:pt>
                <c:pt idx="332">
                  <c:v>900</c:v>
                </c:pt>
                <c:pt idx="333">
                  <c:v>500</c:v>
                </c:pt>
                <c:pt idx="334">
                  <c:v>1125.5555555555554</c:v>
                </c:pt>
                <c:pt idx="335">
                  <c:v>419.0140845070423</c:v>
                </c:pt>
                <c:pt idx="336">
                  <c:v>282.53968253968253</c:v>
                </c:pt>
                <c:pt idx="337">
                  <c:v>853.17460317460313</c:v>
                </c:pt>
                <c:pt idx="338">
                  <c:v>650</c:v>
                </c:pt>
                <c:pt idx="339">
                  <c:v>465</c:v>
                </c:pt>
                <c:pt idx="340">
                  <c:v>756.34920634920638</c:v>
                </c:pt>
                <c:pt idx="341">
                  <c:v>833.33333333333337</c:v>
                </c:pt>
                <c:pt idx="342">
                  <c:v>1065.0793650793651</c:v>
                </c:pt>
                <c:pt idx="343">
                  <c:v>623.33333333333337</c:v>
                </c:pt>
                <c:pt idx="344">
                  <c:v>460</c:v>
                </c:pt>
                <c:pt idx="345">
                  <c:v>1066.6666666666667</c:v>
                </c:pt>
                <c:pt idx="346">
                  <c:v>571.42857142857144</c:v>
                </c:pt>
                <c:pt idx="347">
                  <c:v>635.71428571428567</c:v>
                </c:pt>
                <c:pt idx="348">
                  <c:v>861.70212765957456</c:v>
                </c:pt>
                <c:pt idx="349">
                  <c:v>797.872340425532</c:v>
                </c:pt>
                <c:pt idx="350">
                  <c:v>571.27659574468089</c:v>
                </c:pt>
                <c:pt idx="351">
                  <c:v>1062.2222222222222</c:v>
                </c:pt>
                <c:pt idx="352">
                  <c:v>666.66666666666663</c:v>
                </c:pt>
                <c:pt idx="353">
                  <c:v>800</c:v>
                </c:pt>
                <c:pt idx="354">
                  <c:v>623.33333333333337</c:v>
                </c:pt>
                <c:pt idx="355">
                  <c:v>461.97183098591552</c:v>
                </c:pt>
                <c:pt idx="356">
                  <c:v>333.33333333333331</c:v>
                </c:pt>
                <c:pt idx="357">
                  <c:v>898.41269841269843</c:v>
                </c:pt>
                <c:pt idx="358">
                  <c:v>675</c:v>
                </c:pt>
                <c:pt idx="359">
                  <c:v>463.33333333333337</c:v>
                </c:pt>
                <c:pt idx="360">
                  <c:v>595.23809523809518</c:v>
                </c:pt>
                <c:pt idx="361">
                  <c:v>809.52380952380952</c:v>
                </c:pt>
                <c:pt idx="362">
                  <c:v>1095.2380952380952</c:v>
                </c:pt>
                <c:pt idx="363">
                  <c:v>690</c:v>
                </c:pt>
                <c:pt idx="364">
                  <c:v>530</c:v>
                </c:pt>
                <c:pt idx="365">
                  <c:v>900</c:v>
                </c:pt>
                <c:pt idx="366">
                  <c:v>476.1904761904762</c:v>
                </c:pt>
                <c:pt idx="367">
                  <c:v>607.14285714285711</c:v>
                </c:pt>
                <c:pt idx="368">
                  <c:v>1085.1063829787236</c:v>
                </c:pt>
                <c:pt idx="369">
                  <c:v>813.82978723404256</c:v>
                </c:pt>
                <c:pt idx="370">
                  <c:v>597.872340425532</c:v>
                </c:pt>
                <c:pt idx="371">
                  <c:v>1100</c:v>
                </c:pt>
                <c:pt idx="372">
                  <c:v>663.33333333333337</c:v>
                </c:pt>
                <c:pt idx="373">
                  <c:v>683.33333333333337</c:v>
                </c:pt>
                <c:pt idx="374">
                  <c:v>593.33333333333337</c:v>
                </c:pt>
                <c:pt idx="375">
                  <c:v>507.04225352112678</c:v>
                </c:pt>
                <c:pt idx="376">
                  <c:v>610</c:v>
                </c:pt>
                <c:pt idx="377">
                  <c:v>644</c:v>
                </c:pt>
                <c:pt idx="378">
                  <c:v>628</c:v>
                </c:pt>
                <c:pt idx="379">
                  <c:v>652</c:v>
                </c:pt>
                <c:pt idx="380">
                  <c:v>585</c:v>
                </c:pt>
                <c:pt idx="381">
                  <c:v>625</c:v>
                </c:pt>
                <c:pt idx="382">
                  <c:v>1047</c:v>
                </c:pt>
                <c:pt idx="383">
                  <c:v>1086</c:v>
                </c:pt>
                <c:pt idx="384">
                  <c:v>830</c:v>
                </c:pt>
                <c:pt idx="385">
                  <c:v>874</c:v>
                </c:pt>
                <c:pt idx="386">
                  <c:v>499</c:v>
                </c:pt>
                <c:pt idx="387">
                  <c:v>522</c:v>
                </c:pt>
                <c:pt idx="388">
                  <c:v>1140</c:v>
                </c:pt>
                <c:pt idx="389">
                  <c:v>1183</c:v>
                </c:pt>
                <c:pt idx="390">
                  <c:v>654</c:v>
                </c:pt>
                <c:pt idx="391">
                  <c:v>711</c:v>
                </c:pt>
                <c:pt idx="392">
                  <c:v>764</c:v>
                </c:pt>
                <c:pt idx="393">
                  <c:v>802</c:v>
                </c:pt>
                <c:pt idx="394">
                  <c:v>1329</c:v>
                </c:pt>
                <c:pt idx="395">
                  <c:v>1415</c:v>
                </c:pt>
                <c:pt idx="396">
                  <c:v>1005</c:v>
                </c:pt>
                <c:pt idx="397">
                  <c:v>1227</c:v>
                </c:pt>
                <c:pt idx="398">
                  <c:v>1044</c:v>
                </c:pt>
                <c:pt idx="399">
                  <c:v>1007</c:v>
                </c:pt>
                <c:pt idx="400">
                  <c:v>693</c:v>
                </c:pt>
                <c:pt idx="401">
                  <c:v>726</c:v>
                </c:pt>
                <c:pt idx="402">
                  <c:v>805</c:v>
                </c:pt>
                <c:pt idx="403">
                  <c:v>732</c:v>
                </c:pt>
                <c:pt idx="404">
                  <c:v>713</c:v>
                </c:pt>
                <c:pt idx="405">
                  <c:v>742</c:v>
                </c:pt>
                <c:pt idx="406">
                  <c:v>1046</c:v>
                </c:pt>
                <c:pt idx="407">
                  <c:v>935</c:v>
                </c:pt>
                <c:pt idx="408">
                  <c:v>601</c:v>
                </c:pt>
                <c:pt idx="409">
                  <c:v>927</c:v>
                </c:pt>
                <c:pt idx="410">
                  <c:v>409</c:v>
                </c:pt>
                <c:pt idx="411">
                  <c:v>428</c:v>
                </c:pt>
                <c:pt idx="412">
                  <c:v>759</c:v>
                </c:pt>
                <c:pt idx="413">
                  <c:v>776</c:v>
                </c:pt>
                <c:pt idx="414">
                  <c:v>1047</c:v>
                </c:pt>
                <c:pt idx="415">
                  <c:v>1093</c:v>
                </c:pt>
                <c:pt idx="416">
                  <c:v>858</c:v>
                </c:pt>
                <c:pt idx="417">
                  <c:v>925</c:v>
                </c:pt>
                <c:pt idx="418">
                  <c:v>603</c:v>
                </c:pt>
                <c:pt idx="419">
                  <c:v>524</c:v>
                </c:pt>
                <c:pt idx="420">
                  <c:v>997</c:v>
                </c:pt>
                <c:pt idx="421">
                  <c:v>855</c:v>
                </c:pt>
                <c:pt idx="422">
                  <c:v>709</c:v>
                </c:pt>
                <c:pt idx="423">
                  <c:v>738</c:v>
                </c:pt>
                <c:pt idx="424">
                  <c:v>805</c:v>
                </c:pt>
                <c:pt idx="425">
                  <c:v>812</c:v>
                </c:pt>
                <c:pt idx="426">
                  <c:v>710</c:v>
                </c:pt>
                <c:pt idx="427">
                  <c:v>775</c:v>
                </c:pt>
                <c:pt idx="428">
                  <c:v>775</c:v>
                </c:pt>
                <c:pt idx="429">
                  <c:v>803</c:v>
                </c:pt>
                <c:pt idx="430">
                  <c:v>945</c:v>
                </c:pt>
                <c:pt idx="431">
                  <c:v>1123</c:v>
                </c:pt>
                <c:pt idx="432">
                  <c:v>684</c:v>
                </c:pt>
                <c:pt idx="433">
                  <c:v>887</c:v>
                </c:pt>
                <c:pt idx="434">
                  <c:v>664</c:v>
                </c:pt>
                <c:pt idx="435">
                  <c:v>676</c:v>
                </c:pt>
                <c:pt idx="436">
                  <c:v>1015</c:v>
                </c:pt>
                <c:pt idx="437">
                  <c:v>1040</c:v>
                </c:pt>
                <c:pt idx="438">
                  <c:v>882</c:v>
                </c:pt>
                <c:pt idx="439">
                  <c:v>818</c:v>
                </c:pt>
                <c:pt idx="440">
                  <c:v>639</c:v>
                </c:pt>
                <c:pt idx="441">
                  <c:v>691</c:v>
                </c:pt>
                <c:pt idx="442">
                  <c:v>1190</c:v>
                </c:pt>
                <c:pt idx="443">
                  <c:v>1353</c:v>
                </c:pt>
                <c:pt idx="444">
                  <c:v>1062</c:v>
                </c:pt>
                <c:pt idx="445">
                  <c:v>1046</c:v>
                </c:pt>
                <c:pt idx="446">
                  <c:v>663</c:v>
                </c:pt>
                <c:pt idx="447">
                  <c:v>713</c:v>
                </c:pt>
                <c:pt idx="448">
                  <c:v>974</c:v>
                </c:pt>
                <c:pt idx="449">
                  <c:v>1059</c:v>
                </c:pt>
                <c:pt idx="450">
                  <c:v>886</c:v>
                </c:pt>
                <c:pt idx="451">
                  <c:v>966</c:v>
                </c:pt>
                <c:pt idx="452">
                  <c:v>682</c:v>
                </c:pt>
                <c:pt idx="453">
                  <c:v>811</c:v>
                </c:pt>
                <c:pt idx="454">
                  <c:v>950</c:v>
                </c:pt>
                <c:pt idx="455">
                  <c:v>1000</c:v>
                </c:pt>
                <c:pt idx="456">
                  <c:v>877</c:v>
                </c:pt>
                <c:pt idx="457">
                  <c:v>910</c:v>
                </c:pt>
                <c:pt idx="458">
                  <c:v>576</c:v>
                </c:pt>
                <c:pt idx="459">
                  <c:v>620</c:v>
                </c:pt>
                <c:pt idx="460">
                  <c:v>314</c:v>
                </c:pt>
                <c:pt idx="461">
                  <c:v>317</c:v>
                </c:pt>
                <c:pt idx="462">
                  <c:v>180</c:v>
                </c:pt>
                <c:pt idx="463">
                  <c:v>184</c:v>
                </c:pt>
                <c:pt idx="464">
                  <c:v>205</c:v>
                </c:pt>
                <c:pt idx="465">
                  <c:v>231</c:v>
                </c:pt>
                <c:pt idx="466">
                  <c:v>453</c:v>
                </c:pt>
                <c:pt idx="467">
                  <c:v>473</c:v>
                </c:pt>
                <c:pt idx="468">
                  <c:v>316</c:v>
                </c:pt>
                <c:pt idx="469">
                  <c:v>324</c:v>
                </c:pt>
                <c:pt idx="470">
                  <c:v>330</c:v>
                </c:pt>
                <c:pt idx="471">
                  <c:v>345</c:v>
                </c:pt>
                <c:pt idx="472">
                  <c:v>714</c:v>
                </c:pt>
                <c:pt idx="473">
                  <c:v>735</c:v>
                </c:pt>
                <c:pt idx="474">
                  <c:v>807</c:v>
                </c:pt>
                <c:pt idx="475">
                  <c:v>873</c:v>
                </c:pt>
                <c:pt idx="476">
                  <c:v>415</c:v>
                </c:pt>
                <c:pt idx="477">
                  <c:v>434</c:v>
                </c:pt>
                <c:pt idx="478">
                  <c:v>593</c:v>
                </c:pt>
                <c:pt idx="479">
                  <c:v>608</c:v>
                </c:pt>
                <c:pt idx="480">
                  <c:v>450</c:v>
                </c:pt>
                <c:pt idx="481">
                  <c:v>471</c:v>
                </c:pt>
                <c:pt idx="482">
                  <c:v>515</c:v>
                </c:pt>
                <c:pt idx="483">
                  <c:v>538</c:v>
                </c:pt>
                <c:pt idx="484">
                  <c:v>808</c:v>
                </c:pt>
                <c:pt idx="485">
                  <c:v>863</c:v>
                </c:pt>
                <c:pt idx="486">
                  <c:v>679</c:v>
                </c:pt>
                <c:pt idx="487">
                  <c:v>717</c:v>
                </c:pt>
                <c:pt idx="488">
                  <c:v>481</c:v>
                </c:pt>
                <c:pt idx="489">
                  <c:v>503</c:v>
                </c:pt>
                <c:pt idx="490">
                  <c:v>1042</c:v>
                </c:pt>
                <c:pt idx="491">
                  <c:v>1099</c:v>
                </c:pt>
                <c:pt idx="492">
                  <c:v>729</c:v>
                </c:pt>
                <c:pt idx="493">
                  <c:v>761</c:v>
                </c:pt>
                <c:pt idx="494">
                  <c:v>745</c:v>
                </c:pt>
                <c:pt idx="495">
                  <c:v>788</c:v>
                </c:pt>
                <c:pt idx="496">
                  <c:v>863</c:v>
                </c:pt>
                <c:pt idx="497">
                  <c:v>892</c:v>
                </c:pt>
                <c:pt idx="498">
                  <c:v>733</c:v>
                </c:pt>
                <c:pt idx="499">
                  <c:v>772</c:v>
                </c:pt>
                <c:pt idx="500">
                  <c:v>624</c:v>
                </c:pt>
                <c:pt idx="501">
                  <c:v>653</c:v>
                </c:pt>
                <c:pt idx="502">
                  <c:v>1033</c:v>
                </c:pt>
                <c:pt idx="503">
                  <c:v>1100</c:v>
                </c:pt>
                <c:pt idx="504">
                  <c:v>812</c:v>
                </c:pt>
                <c:pt idx="505">
                  <c:v>859</c:v>
                </c:pt>
                <c:pt idx="506">
                  <c:v>748</c:v>
                </c:pt>
                <c:pt idx="507">
                  <c:v>783</c:v>
                </c:pt>
                <c:pt idx="508">
                  <c:v>704</c:v>
                </c:pt>
                <c:pt idx="509">
                  <c:v>756</c:v>
                </c:pt>
                <c:pt idx="510">
                  <c:v>578</c:v>
                </c:pt>
                <c:pt idx="511">
                  <c:v>620</c:v>
                </c:pt>
                <c:pt idx="512">
                  <c:v>629</c:v>
                </c:pt>
                <c:pt idx="513">
                  <c:v>644</c:v>
                </c:pt>
                <c:pt idx="514">
                  <c:v>806</c:v>
                </c:pt>
                <c:pt idx="515">
                  <c:v>864</c:v>
                </c:pt>
                <c:pt idx="516">
                  <c:v>613</c:v>
                </c:pt>
                <c:pt idx="517">
                  <c:v>663</c:v>
                </c:pt>
                <c:pt idx="518">
                  <c:v>642</c:v>
                </c:pt>
                <c:pt idx="519">
                  <c:v>659</c:v>
                </c:pt>
                <c:pt idx="520">
                  <c:v>583</c:v>
                </c:pt>
                <c:pt idx="521">
                  <c:v>627</c:v>
                </c:pt>
                <c:pt idx="522">
                  <c:v>568</c:v>
                </c:pt>
                <c:pt idx="523">
                  <c:v>622</c:v>
                </c:pt>
                <c:pt idx="524">
                  <c:v>470</c:v>
                </c:pt>
                <c:pt idx="525">
                  <c:v>490</c:v>
                </c:pt>
                <c:pt idx="526">
                  <c:v>818</c:v>
                </c:pt>
                <c:pt idx="527">
                  <c:v>862</c:v>
                </c:pt>
                <c:pt idx="528">
                  <c:v>1091</c:v>
                </c:pt>
                <c:pt idx="529">
                  <c:v>1132</c:v>
                </c:pt>
                <c:pt idx="530">
                  <c:v>828</c:v>
                </c:pt>
                <c:pt idx="531">
                  <c:v>868</c:v>
                </c:pt>
                <c:pt idx="532">
                  <c:v>1068</c:v>
                </c:pt>
                <c:pt idx="533">
                  <c:v>1108</c:v>
                </c:pt>
                <c:pt idx="534">
                  <c:v>1009</c:v>
                </c:pt>
                <c:pt idx="535">
                  <c:v>1081</c:v>
                </c:pt>
                <c:pt idx="536">
                  <c:v>880</c:v>
                </c:pt>
                <c:pt idx="537">
                  <c:v>920</c:v>
                </c:pt>
                <c:pt idx="538">
                  <c:v>1043</c:v>
                </c:pt>
                <c:pt idx="539">
                  <c:v>1082</c:v>
                </c:pt>
                <c:pt idx="540">
                  <c:v>993</c:v>
                </c:pt>
                <c:pt idx="541">
                  <c:v>1028</c:v>
                </c:pt>
                <c:pt idx="542">
                  <c:v>723</c:v>
                </c:pt>
                <c:pt idx="543">
                  <c:v>766</c:v>
                </c:pt>
                <c:pt idx="544">
                  <c:v>1323</c:v>
                </c:pt>
                <c:pt idx="545">
                  <c:v>1379</c:v>
                </c:pt>
                <c:pt idx="546">
                  <c:v>977</c:v>
                </c:pt>
                <c:pt idx="547">
                  <c:v>1032</c:v>
                </c:pt>
                <c:pt idx="548">
                  <c:v>819</c:v>
                </c:pt>
                <c:pt idx="549">
                  <c:v>859</c:v>
                </c:pt>
                <c:pt idx="550">
                  <c:v>894</c:v>
                </c:pt>
                <c:pt idx="551">
                  <c:v>921</c:v>
                </c:pt>
                <c:pt idx="552">
                  <c:v>954</c:v>
                </c:pt>
                <c:pt idx="553">
                  <c:v>991</c:v>
                </c:pt>
                <c:pt idx="554">
                  <c:v>849</c:v>
                </c:pt>
                <c:pt idx="555">
                  <c:v>868</c:v>
                </c:pt>
                <c:pt idx="556">
                  <c:v>1193</c:v>
                </c:pt>
                <c:pt idx="557">
                  <c:v>1235</c:v>
                </c:pt>
                <c:pt idx="558">
                  <c:v>639</c:v>
                </c:pt>
                <c:pt idx="559">
                  <c:v>663</c:v>
                </c:pt>
                <c:pt idx="560">
                  <c:v>457</c:v>
                </c:pt>
                <c:pt idx="561">
                  <c:v>482</c:v>
                </c:pt>
                <c:pt idx="562">
                  <c:v>553</c:v>
                </c:pt>
                <c:pt idx="563">
                  <c:v>573</c:v>
                </c:pt>
                <c:pt idx="564">
                  <c:v>472</c:v>
                </c:pt>
                <c:pt idx="565">
                  <c:v>492</c:v>
                </c:pt>
                <c:pt idx="566">
                  <c:v>383</c:v>
                </c:pt>
                <c:pt idx="567">
                  <c:v>400</c:v>
                </c:pt>
                <c:pt idx="568">
                  <c:v>804</c:v>
                </c:pt>
                <c:pt idx="569">
                  <c:v>822</c:v>
                </c:pt>
                <c:pt idx="570">
                  <c:v>741</c:v>
                </c:pt>
                <c:pt idx="571">
                  <c:v>826</c:v>
                </c:pt>
                <c:pt idx="572">
                  <c:v>723</c:v>
                </c:pt>
                <c:pt idx="573">
                  <c:v>779</c:v>
                </c:pt>
                <c:pt idx="574">
                  <c:v>307</c:v>
                </c:pt>
                <c:pt idx="575">
                  <c:v>316</c:v>
                </c:pt>
                <c:pt idx="576">
                  <c:v>451</c:v>
                </c:pt>
                <c:pt idx="577">
                  <c:v>471</c:v>
                </c:pt>
                <c:pt idx="578">
                  <c:v>532</c:v>
                </c:pt>
                <c:pt idx="579">
                  <c:v>556</c:v>
                </c:pt>
                <c:pt idx="580">
                  <c:v>906</c:v>
                </c:pt>
                <c:pt idx="581">
                  <c:v>911</c:v>
                </c:pt>
                <c:pt idx="582">
                  <c:v>773</c:v>
                </c:pt>
                <c:pt idx="583">
                  <c:v>874</c:v>
                </c:pt>
                <c:pt idx="584">
                  <c:v>384</c:v>
                </c:pt>
                <c:pt idx="585">
                  <c:v>427</c:v>
                </c:pt>
                <c:pt idx="586">
                  <c:v>639</c:v>
                </c:pt>
                <c:pt idx="587">
                  <c:v>660</c:v>
                </c:pt>
                <c:pt idx="588">
                  <c:v>774</c:v>
                </c:pt>
                <c:pt idx="589">
                  <c:v>799</c:v>
                </c:pt>
                <c:pt idx="590">
                  <c:v>468</c:v>
                </c:pt>
                <c:pt idx="591">
                  <c:v>489</c:v>
                </c:pt>
                <c:pt idx="592">
                  <c:v>827.77777777777783</c:v>
                </c:pt>
                <c:pt idx="593">
                  <c:v>883.33333333333337</c:v>
                </c:pt>
                <c:pt idx="594">
                  <c:v>637.80487804878055</c:v>
                </c:pt>
                <c:pt idx="595">
                  <c:v>658.53658536585374</c:v>
                </c:pt>
                <c:pt idx="596">
                  <c:v>534.375</c:v>
                </c:pt>
                <c:pt idx="597">
                  <c:v>578.125</c:v>
                </c:pt>
                <c:pt idx="598">
                  <c:v>488.88888888888891</c:v>
                </c:pt>
                <c:pt idx="599">
                  <c:v>516.66666666666674</c:v>
                </c:pt>
                <c:pt idx="600">
                  <c:v>471.95121951219517</c:v>
                </c:pt>
                <c:pt idx="601">
                  <c:v>487.80487804878049</c:v>
                </c:pt>
                <c:pt idx="602">
                  <c:v>987.5</c:v>
                </c:pt>
                <c:pt idx="603">
                  <c:v>1054.1666666666667</c:v>
                </c:pt>
                <c:pt idx="604">
                  <c:v>943.05555555555554</c:v>
                </c:pt>
                <c:pt idx="605">
                  <c:v>938.88888888888891</c:v>
                </c:pt>
                <c:pt idx="606">
                  <c:v>976.82926829268297</c:v>
                </c:pt>
                <c:pt idx="607">
                  <c:v>1013.4146341463415</c:v>
                </c:pt>
                <c:pt idx="608">
                  <c:v>418.08510638297872</c:v>
                </c:pt>
                <c:pt idx="609">
                  <c:v>448.936170212766</c:v>
                </c:pt>
                <c:pt idx="610">
                  <c:v>958.33333333333337</c:v>
                </c:pt>
                <c:pt idx="611">
                  <c:v>1000</c:v>
                </c:pt>
                <c:pt idx="612">
                  <c:v>947.56097560975616</c:v>
                </c:pt>
                <c:pt idx="613">
                  <c:v>982.92682926829275</c:v>
                </c:pt>
                <c:pt idx="614">
                  <c:v>873.95833333333337</c:v>
                </c:pt>
                <c:pt idx="615">
                  <c:v>938.54166666666674</c:v>
                </c:pt>
                <c:pt idx="616">
                  <c:v>479.16666666666669</c:v>
                </c:pt>
                <c:pt idx="617">
                  <c:v>500</c:v>
                </c:pt>
                <c:pt idx="618">
                  <c:v>954.87804878048792</c:v>
                </c:pt>
                <c:pt idx="619">
                  <c:v>1002.439024390244</c:v>
                </c:pt>
                <c:pt idx="620">
                  <c:v>704.16666666666674</c:v>
                </c:pt>
                <c:pt idx="621">
                  <c:v>722.91666666666674</c:v>
                </c:pt>
                <c:pt idx="622">
                  <c:v>694.8717948717948</c:v>
                </c:pt>
                <c:pt idx="623">
                  <c:v>738.46153846153845</c:v>
                </c:pt>
                <c:pt idx="624">
                  <c:v>975.58139534883719</c:v>
                </c:pt>
                <c:pt idx="625">
                  <c:v>1011.6279069767442</c:v>
                </c:pt>
                <c:pt idx="626">
                  <c:v>722.09302325581393</c:v>
                </c:pt>
                <c:pt idx="627">
                  <c:v>753.48837209302326</c:v>
                </c:pt>
                <c:pt idx="628">
                  <c:v>1065.5555555555554</c:v>
                </c:pt>
                <c:pt idx="629">
                  <c:v>1118.8888888888889</c:v>
                </c:pt>
                <c:pt idx="630">
                  <c:v>715.55555555555554</c:v>
                </c:pt>
                <c:pt idx="631">
                  <c:v>740</c:v>
                </c:pt>
                <c:pt idx="632">
                  <c:v>422.5</c:v>
                </c:pt>
                <c:pt idx="633">
                  <c:v>460</c:v>
                </c:pt>
                <c:pt idx="634">
                  <c:v>941.17647058823525</c:v>
                </c:pt>
                <c:pt idx="635">
                  <c:v>988.23529411764696</c:v>
                </c:pt>
                <c:pt idx="636">
                  <c:v>582.05128205128199</c:v>
                </c:pt>
                <c:pt idx="637">
                  <c:v>600</c:v>
                </c:pt>
                <c:pt idx="638">
                  <c:v>670</c:v>
                </c:pt>
                <c:pt idx="639">
                  <c:v>734.44444444444446</c:v>
                </c:pt>
                <c:pt idx="640">
                  <c:v>1059.5238095238096</c:v>
                </c:pt>
                <c:pt idx="641">
                  <c:v>1114.2857142857142</c:v>
                </c:pt>
                <c:pt idx="642">
                  <c:v>1008.5106382978724</c:v>
                </c:pt>
                <c:pt idx="643">
                  <c:v>1069.1489361702129</c:v>
                </c:pt>
                <c:pt idx="644">
                  <c:v>797.27272727272725</c:v>
                </c:pt>
                <c:pt idx="645">
                  <c:v>843.63636363636351</c:v>
                </c:pt>
                <c:pt idx="646">
                  <c:v>882.43243243243239</c:v>
                </c:pt>
                <c:pt idx="647">
                  <c:v>929.7297297297298</c:v>
                </c:pt>
                <c:pt idx="648">
                  <c:v>750</c:v>
                </c:pt>
                <c:pt idx="649">
                  <c:v>776.82926829268297</c:v>
                </c:pt>
                <c:pt idx="650">
                  <c:v>726.04166666666674</c:v>
                </c:pt>
                <c:pt idx="651">
                  <c:v>779.16666666666674</c:v>
                </c:pt>
                <c:pt idx="652">
                  <c:v>853.48837209302326</c:v>
                </c:pt>
                <c:pt idx="653">
                  <c:v>897.67441860465112</c:v>
                </c:pt>
                <c:pt idx="654">
                  <c:v>862.24489795918373</c:v>
                </c:pt>
                <c:pt idx="655">
                  <c:v>893.87755102040819</c:v>
                </c:pt>
                <c:pt idx="656">
                  <c:v>770.17543859649129</c:v>
                </c:pt>
                <c:pt idx="657">
                  <c:v>824.56140350877195</c:v>
                </c:pt>
                <c:pt idx="658">
                  <c:v>1051.3888888888889</c:v>
                </c:pt>
                <c:pt idx="659">
                  <c:v>1086.1111111111111</c:v>
                </c:pt>
                <c:pt idx="660">
                  <c:v>701.21951219512198</c:v>
                </c:pt>
                <c:pt idx="661">
                  <c:v>731.70731707317077</c:v>
                </c:pt>
                <c:pt idx="662">
                  <c:v>610.41666666666674</c:v>
                </c:pt>
                <c:pt idx="663">
                  <c:v>669.79166666666674</c:v>
                </c:pt>
                <c:pt idx="664">
                  <c:v>1121.25</c:v>
                </c:pt>
                <c:pt idx="665">
                  <c:v>1150</c:v>
                </c:pt>
                <c:pt idx="666">
                  <c:v>866.66666666666663</c:v>
                </c:pt>
                <c:pt idx="667">
                  <c:v>936.66666666666663</c:v>
                </c:pt>
                <c:pt idx="668">
                  <c:v>699.05660377358492</c:v>
                </c:pt>
                <c:pt idx="669">
                  <c:v>732.07547169811312</c:v>
                </c:pt>
                <c:pt idx="670">
                  <c:v>720</c:v>
                </c:pt>
                <c:pt idx="671">
                  <c:v>745.71428571428578</c:v>
                </c:pt>
                <c:pt idx="672">
                  <c:v>444.87179487179486</c:v>
                </c:pt>
                <c:pt idx="673">
                  <c:v>520.51282051282044</c:v>
                </c:pt>
                <c:pt idx="674">
                  <c:v>570.6521739130435</c:v>
                </c:pt>
                <c:pt idx="675">
                  <c:v>600</c:v>
                </c:pt>
                <c:pt idx="676">
                  <c:v>1027.1739130434783</c:v>
                </c:pt>
                <c:pt idx="677">
                  <c:v>1095.6521739130435</c:v>
                </c:pt>
                <c:pt idx="678">
                  <c:v>916.66666666666663</c:v>
                </c:pt>
                <c:pt idx="679">
                  <c:v>949.01960784313724</c:v>
                </c:pt>
                <c:pt idx="680">
                  <c:v>658.33333333333337</c:v>
                </c:pt>
                <c:pt idx="681">
                  <c:v>721.66666666666674</c:v>
                </c:pt>
                <c:pt idx="682">
                  <c:v>722.22222222222217</c:v>
                </c:pt>
                <c:pt idx="683">
                  <c:v>753.33333333333337</c:v>
                </c:pt>
                <c:pt idx="684">
                  <c:v>780.39215686274508</c:v>
                </c:pt>
                <c:pt idx="685">
                  <c:v>864.70588235294122</c:v>
                </c:pt>
                <c:pt idx="686">
                  <c:v>368.33333333333337</c:v>
                </c:pt>
                <c:pt idx="687">
                  <c:v>376.66666666666669</c:v>
                </c:pt>
                <c:pt idx="688">
                  <c:v>891.25</c:v>
                </c:pt>
                <c:pt idx="689">
                  <c:v>930</c:v>
                </c:pt>
                <c:pt idx="690">
                  <c:v>634.44444444444446</c:v>
                </c:pt>
                <c:pt idx="691">
                  <c:v>682.22222222222217</c:v>
                </c:pt>
                <c:pt idx="692">
                  <c:v>548.11320754716974</c:v>
                </c:pt>
                <c:pt idx="693">
                  <c:v>574.52830188679241</c:v>
                </c:pt>
                <c:pt idx="694">
                  <c:v>479.16666666666669</c:v>
                </c:pt>
                <c:pt idx="695">
                  <c:v>500</c:v>
                </c:pt>
                <c:pt idx="696">
                  <c:v>650</c:v>
                </c:pt>
                <c:pt idx="697">
                  <c:v>720</c:v>
                </c:pt>
                <c:pt idx="698">
                  <c:v>389.36170212765961</c:v>
                </c:pt>
                <c:pt idx="699">
                  <c:v>410.63829787234044</c:v>
                </c:pt>
              </c:numCache>
            </c:numRef>
          </c:xVal>
          <c:yVal>
            <c:numRef>
              <c:f>'Curtins_Yieldperha_09-10'!$E$2:$E$701</c:f>
              <c:numCache>
                <c:formatCode>0</c:formatCode>
                <c:ptCount val="700"/>
                <c:pt idx="0">
                  <c:v>7649</c:v>
                </c:pt>
                <c:pt idx="1">
                  <c:v>9189</c:v>
                </c:pt>
                <c:pt idx="2">
                  <c:v>7986</c:v>
                </c:pt>
                <c:pt idx="3">
                  <c:v>10039</c:v>
                </c:pt>
                <c:pt idx="4">
                  <c:v>8933</c:v>
                </c:pt>
                <c:pt idx="5">
                  <c:v>9589</c:v>
                </c:pt>
                <c:pt idx="6">
                  <c:v>6266</c:v>
                </c:pt>
                <c:pt idx="7">
                  <c:v>8562</c:v>
                </c:pt>
                <c:pt idx="8">
                  <c:v>10458</c:v>
                </c:pt>
                <c:pt idx="9">
                  <c:v>11606</c:v>
                </c:pt>
                <c:pt idx="10">
                  <c:v>6913</c:v>
                </c:pt>
                <c:pt idx="11">
                  <c:v>11438</c:v>
                </c:pt>
                <c:pt idx="12">
                  <c:v>11537</c:v>
                </c:pt>
                <c:pt idx="13">
                  <c:v>12405</c:v>
                </c:pt>
                <c:pt idx="14">
                  <c:v>10007</c:v>
                </c:pt>
                <c:pt idx="15">
                  <c:v>10791</c:v>
                </c:pt>
                <c:pt idx="16">
                  <c:v>8084</c:v>
                </c:pt>
                <c:pt idx="17">
                  <c:v>10237</c:v>
                </c:pt>
                <c:pt idx="18">
                  <c:v>7967</c:v>
                </c:pt>
                <c:pt idx="19">
                  <c:v>7223</c:v>
                </c:pt>
                <c:pt idx="20">
                  <c:v>8886</c:v>
                </c:pt>
                <c:pt idx="21">
                  <c:v>10405</c:v>
                </c:pt>
                <c:pt idx="22">
                  <c:v>8581</c:v>
                </c:pt>
                <c:pt idx="23">
                  <c:v>11507</c:v>
                </c:pt>
                <c:pt idx="24">
                  <c:v>6054</c:v>
                </c:pt>
                <c:pt idx="25">
                  <c:v>7423</c:v>
                </c:pt>
                <c:pt idx="26">
                  <c:v>11204</c:v>
                </c:pt>
                <c:pt idx="27">
                  <c:v>12905</c:v>
                </c:pt>
                <c:pt idx="28">
                  <c:v>8180</c:v>
                </c:pt>
                <c:pt idx="29">
                  <c:v>10319</c:v>
                </c:pt>
                <c:pt idx="30">
                  <c:v>11105</c:v>
                </c:pt>
                <c:pt idx="31">
                  <c:v>11215</c:v>
                </c:pt>
                <c:pt idx="32">
                  <c:v>10811</c:v>
                </c:pt>
                <c:pt idx="33">
                  <c:v>8781</c:v>
                </c:pt>
                <c:pt idx="34">
                  <c:v>7953</c:v>
                </c:pt>
                <c:pt idx="35">
                  <c:v>10473</c:v>
                </c:pt>
                <c:pt idx="36">
                  <c:v>9421</c:v>
                </c:pt>
                <c:pt idx="37">
                  <c:v>8676</c:v>
                </c:pt>
                <c:pt idx="38">
                  <c:v>7656</c:v>
                </c:pt>
                <c:pt idx="39">
                  <c:v>11332</c:v>
                </c:pt>
                <c:pt idx="40">
                  <c:v>7587</c:v>
                </c:pt>
                <c:pt idx="41">
                  <c:v>9379</c:v>
                </c:pt>
                <c:pt idx="42">
                  <c:v>5904</c:v>
                </c:pt>
                <c:pt idx="43">
                  <c:v>9823</c:v>
                </c:pt>
                <c:pt idx="44">
                  <c:v>10069</c:v>
                </c:pt>
                <c:pt idx="45">
                  <c:v>13256</c:v>
                </c:pt>
                <c:pt idx="46">
                  <c:v>10318</c:v>
                </c:pt>
                <c:pt idx="47">
                  <c:v>9775</c:v>
                </c:pt>
                <c:pt idx="48">
                  <c:v>11192</c:v>
                </c:pt>
                <c:pt idx="49">
                  <c:v>8324</c:v>
                </c:pt>
                <c:pt idx="50">
                  <c:v>9376</c:v>
                </c:pt>
                <c:pt idx="51">
                  <c:v>8717</c:v>
                </c:pt>
                <c:pt idx="52">
                  <c:v>8135</c:v>
                </c:pt>
                <c:pt idx="53">
                  <c:v>8341</c:v>
                </c:pt>
                <c:pt idx="54">
                  <c:v>8818</c:v>
                </c:pt>
                <c:pt idx="55">
                  <c:v>7381</c:v>
                </c:pt>
                <c:pt idx="56">
                  <c:v>7196</c:v>
                </c:pt>
                <c:pt idx="57">
                  <c:v>10942</c:v>
                </c:pt>
                <c:pt idx="58">
                  <c:v>7406</c:v>
                </c:pt>
                <c:pt idx="59">
                  <c:v>8479</c:v>
                </c:pt>
                <c:pt idx="60">
                  <c:v>6376</c:v>
                </c:pt>
                <c:pt idx="61">
                  <c:v>9896</c:v>
                </c:pt>
                <c:pt idx="62">
                  <c:v>10105</c:v>
                </c:pt>
                <c:pt idx="63">
                  <c:v>10792</c:v>
                </c:pt>
                <c:pt idx="64">
                  <c:v>10460</c:v>
                </c:pt>
                <c:pt idx="65">
                  <c:v>9857</c:v>
                </c:pt>
                <c:pt idx="66">
                  <c:v>10208</c:v>
                </c:pt>
                <c:pt idx="67">
                  <c:v>7626</c:v>
                </c:pt>
                <c:pt idx="68">
                  <c:v>8568</c:v>
                </c:pt>
                <c:pt idx="69">
                  <c:v>8629</c:v>
                </c:pt>
                <c:pt idx="70">
                  <c:v>9379</c:v>
                </c:pt>
                <c:pt idx="71">
                  <c:v>8618</c:v>
                </c:pt>
                <c:pt idx="72">
                  <c:v>9049</c:v>
                </c:pt>
                <c:pt idx="73">
                  <c:v>7045</c:v>
                </c:pt>
                <c:pt idx="74">
                  <c:v>5320</c:v>
                </c:pt>
                <c:pt idx="75">
                  <c:v>10117</c:v>
                </c:pt>
                <c:pt idx="76">
                  <c:v>8139</c:v>
                </c:pt>
                <c:pt idx="77">
                  <c:v>9396</c:v>
                </c:pt>
                <c:pt idx="78">
                  <c:v>4584</c:v>
                </c:pt>
                <c:pt idx="79">
                  <c:v>7204</c:v>
                </c:pt>
                <c:pt idx="80">
                  <c:v>9603</c:v>
                </c:pt>
                <c:pt idx="81">
                  <c:v>13123</c:v>
                </c:pt>
                <c:pt idx="82">
                  <c:v>8034</c:v>
                </c:pt>
                <c:pt idx="83">
                  <c:v>9693</c:v>
                </c:pt>
                <c:pt idx="84">
                  <c:v>9941</c:v>
                </c:pt>
                <c:pt idx="85">
                  <c:v>9209</c:v>
                </c:pt>
                <c:pt idx="86">
                  <c:v>8202</c:v>
                </c:pt>
                <c:pt idx="87">
                  <c:v>7998</c:v>
                </c:pt>
                <c:pt idx="88">
                  <c:v>7692</c:v>
                </c:pt>
                <c:pt idx="89">
                  <c:v>9975</c:v>
                </c:pt>
                <c:pt idx="90">
                  <c:v>9700</c:v>
                </c:pt>
                <c:pt idx="91">
                  <c:v>8023</c:v>
                </c:pt>
                <c:pt idx="92">
                  <c:v>4971</c:v>
                </c:pt>
                <c:pt idx="93">
                  <c:v>10706</c:v>
                </c:pt>
                <c:pt idx="94">
                  <c:v>9635</c:v>
                </c:pt>
                <c:pt idx="95">
                  <c:v>7921</c:v>
                </c:pt>
                <c:pt idx="96">
                  <c:v>5105</c:v>
                </c:pt>
                <c:pt idx="97">
                  <c:v>6469</c:v>
                </c:pt>
                <c:pt idx="98">
                  <c:v>11792</c:v>
                </c:pt>
                <c:pt idx="99">
                  <c:v>11893</c:v>
                </c:pt>
                <c:pt idx="100">
                  <c:v>8881</c:v>
                </c:pt>
                <c:pt idx="101">
                  <c:v>11027</c:v>
                </c:pt>
                <c:pt idx="102">
                  <c:v>10492</c:v>
                </c:pt>
                <c:pt idx="103">
                  <c:v>10342</c:v>
                </c:pt>
                <c:pt idx="104">
                  <c:v>7795</c:v>
                </c:pt>
                <c:pt idx="105">
                  <c:v>7620</c:v>
                </c:pt>
                <c:pt idx="106">
                  <c:v>7695</c:v>
                </c:pt>
                <c:pt idx="107">
                  <c:v>8728</c:v>
                </c:pt>
                <c:pt idx="108">
                  <c:v>9792</c:v>
                </c:pt>
                <c:pt idx="109">
                  <c:v>5220</c:v>
                </c:pt>
                <c:pt idx="110">
                  <c:v>9688</c:v>
                </c:pt>
                <c:pt idx="111">
                  <c:v>12461</c:v>
                </c:pt>
                <c:pt idx="112">
                  <c:v>13247</c:v>
                </c:pt>
                <c:pt idx="113">
                  <c:v>8377</c:v>
                </c:pt>
                <c:pt idx="114">
                  <c:v>9703</c:v>
                </c:pt>
                <c:pt idx="115">
                  <c:v>9307</c:v>
                </c:pt>
                <c:pt idx="116">
                  <c:v>10480</c:v>
                </c:pt>
                <c:pt idx="117">
                  <c:v>10099</c:v>
                </c:pt>
                <c:pt idx="118">
                  <c:v>8347</c:v>
                </c:pt>
                <c:pt idx="119">
                  <c:v>12072</c:v>
                </c:pt>
                <c:pt idx="120">
                  <c:v>11109</c:v>
                </c:pt>
                <c:pt idx="121">
                  <c:v>10062</c:v>
                </c:pt>
                <c:pt idx="122">
                  <c:v>5529</c:v>
                </c:pt>
                <c:pt idx="123">
                  <c:v>5947</c:v>
                </c:pt>
                <c:pt idx="124">
                  <c:v>10737</c:v>
                </c:pt>
                <c:pt idx="125">
                  <c:v>9971</c:v>
                </c:pt>
                <c:pt idx="126">
                  <c:v>11050</c:v>
                </c:pt>
                <c:pt idx="127">
                  <c:v>6971</c:v>
                </c:pt>
                <c:pt idx="128">
                  <c:v>9691</c:v>
                </c:pt>
                <c:pt idx="129">
                  <c:v>12961</c:v>
                </c:pt>
                <c:pt idx="130">
                  <c:v>12954</c:v>
                </c:pt>
                <c:pt idx="131">
                  <c:v>8486</c:v>
                </c:pt>
                <c:pt idx="132">
                  <c:v>11215</c:v>
                </c:pt>
                <c:pt idx="133">
                  <c:v>9019</c:v>
                </c:pt>
                <c:pt idx="134">
                  <c:v>12527</c:v>
                </c:pt>
                <c:pt idx="135">
                  <c:v>10806</c:v>
                </c:pt>
                <c:pt idx="136">
                  <c:v>7438</c:v>
                </c:pt>
                <c:pt idx="137">
                  <c:v>11547</c:v>
                </c:pt>
                <c:pt idx="138">
                  <c:v>10343</c:v>
                </c:pt>
                <c:pt idx="139">
                  <c:v>9558</c:v>
                </c:pt>
                <c:pt idx="140">
                  <c:v>4354</c:v>
                </c:pt>
                <c:pt idx="141">
                  <c:v>5984</c:v>
                </c:pt>
                <c:pt idx="142">
                  <c:v>11415</c:v>
                </c:pt>
                <c:pt idx="143">
                  <c:v>11495</c:v>
                </c:pt>
                <c:pt idx="144">
                  <c:v>6643</c:v>
                </c:pt>
                <c:pt idx="145">
                  <c:v>8124</c:v>
                </c:pt>
                <c:pt idx="146">
                  <c:v>7405</c:v>
                </c:pt>
                <c:pt idx="147">
                  <c:v>6443</c:v>
                </c:pt>
                <c:pt idx="148">
                  <c:v>8903</c:v>
                </c:pt>
                <c:pt idx="149">
                  <c:v>2660</c:v>
                </c:pt>
                <c:pt idx="150">
                  <c:v>12303</c:v>
                </c:pt>
                <c:pt idx="151">
                  <c:v>11830</c:v>
                </c:pt>
                <c:pt idx="152">
                  <c:v>10907</c:v>
                </c:pt>
                <c:pt idx="153">
                  <c:v>10088</c:v>
                </c:pt>
                <c:pt idx="154">
                  <c:v>13381</c:v>
                </c:pt>
                <c:pt idx="155">
                  <c:v>11184</c:v>
                </c:pt>
                <c:pt idx="156">
                  <c:v>11309</c:v>
                </c:pt>
                <c:pt idx="157">
                  <c:v>12463</c:v>
                </c:pt>
                <c:pt idx="158">
                  <c:v>6254</c:v>
                </c:pt>
                <c:pt idx="159">
                  <c:v>6966</c:v>
                </c:pt>
                <c:pt idx="160">
                  <c:v>9327</c:v>
                </c:pt>
                <c:pt idx="161">
                  <c:v>10598</c:v>
                </c:pt>
                <c:pt idx="162">
                  <c:v>6643</c:v>
                </c:pt>
                <c:pt idx="163">
                  <c:v>5093</c:v>
                </c:pt>
                <c:pt idx="164">
                  <c:v>9852</c:v>
                </c:pt>
                <c:pt idx="165">
                  <c:v>5641</c:v>
                </c:pt>
                <c:pt idx="166">
                  <c:v>9472</c:v>
                </c:pt>
                <c:pt idx="167">
                  <c:v>5218</c:v>
                </c:pt>
                <c:pt idx="168">
                  <c:v>11758</c:v>
                </c:pt>
                <c:pt idx="169">
                  <c:v>13660</c:v>
                </c:pt>
                <c:pt idx="170">
                  <c:v>11209</c:v>
                </c:pt>
                <c:pt idx="171">
                  <c:v>10401</c:v>
                </c:pt>
                <c:pt idx="172">
                  <c:v>11493</c:v>
                </c:pt>
                <c:pt idx="173">
                  <c:v>9134</c:v>
                </c:pt>
                <c:pt idx="174">
                  <c:v>8407</c:v>
                </c:pt>
                <c:pt idx="175">
                  <c:v>12384</c:v>
                </c:pt>
                <c:pt idx="176">
                  <c:v>4577</c:v>
                </c:pt>
                <c:pt idx="177">
                  <c:v>7763</c:v>
                </c:pt>
                <c:pt idx="178">
                  <c:v>10323</c:v>
                </c:pt>
                <c:pt idx="179">
                  <c:v>9709</c:v>
                </c:pt>
                <c:pt idx="180">
                  <c:v>6806</c:v>
                </c:pt>
                <c:pt idx="181">
                  <c:v>5857</c:v>
                </c:pt>
                <c:pt idx="182">
                  <c:v>10248</c:v>
                </c:pt>
                <c:pt idx="183">
                  <c:v>9471</c:v>
                </c:pt>
                <c:pt idx="184">
                  <c:v>6154</c:v>
                </c:pt>
                <c:pt idx="185">
                  <c:v>5730</c:v>
                </c:pt>
                <c:pt idx="186">
                  <c:v>10153</c:v>
                </c:pt>
                <c:pt idx="187">
                  <c:v>10418</c:v>
                </c:pt>
                <c:pt idx="188">
                  <c:v>15106</c:v>
                </c:pt>
                <c:pt idx="189">
                  <c:v>8437</c:v>
                </c:pt>
                <c:pt idx="190">
                  <c:v>8728</c:v>
                </c:pt>
                <c:pt idx="191">
                  <c:v>8100</c:v>
                </c:pt>
                <c:pt idx="192">
                  <c:v>10358</c:v>
                </c:pt>
                <c:pt idx="193">
                  <c:v>7624</c:v>
                </c:pt>
                <c:pt idx="194">
                  <c:v>10957</c:v>
                </c:pt>
                <c:pt idx="195">
                  <c:v>11989</c:v>
                </c:pt>
                <c:pt idx="196">
                  <c:v>6942</c:v>
                </c:pt>
                <c:pt idx="197">
                  <c:v>6787</c:v>
                </c:pt>
                <c:pt idx="198">
                  <c:v>7338</c:v>
                </c:pt>
                <c:pt idx="199">
                  <c:v>6040</c:v>
                </c:pt>
                <c:pt idx="200">
                  <c:v>10063</c:v>
                </c:pt>
                <c:pt idx="201">
                  <c:v>10510</c:v>
                </c:pt>
                <c:pt idx="202">
                  <c:v>5471</c:v>
                </c:pt>
                <c:pt idx="203">
                  <c:v>4914</c:v>
                </c:pt>
                <c:pt idx="204">
                  <c:v>11873</c:v>
                </c:pt>
                <c:pt idx="205">
                  <c:v>10202</c:v>
                </c:pt>
                <c:pt idx="206">
                  <c:v>15913</c:v>
                </c:pt>
                <c:pt idx="207">
                  <c:v>8749</c:v>
                </c:pt>
                <c:pt idx="208">
                  <c:v>7299</c:v>
                </c:pt>
                <c:pt idx="209">
                  <c:v>8334</c:v>
                </c:pt>
                <c:pt idx="210">
                  <c:v>9166</c:v>
                </c:pt>
                <c:pt idx="211">
                  <c:v>9228</c:v>
                </c:pt>
                <c:pt idx="212">
                  <c:v>10068</c:v>
                </c:pt>
                <c:pt idx="213">
                  <c:v>12389</c:v>
                </c:pt>
                <c:pt idx="214">
                  <c:v>5917</c:v>
                </c:pt>
                <c:pt idx="215">
                  <c:v>6685</c:v>
                </c:pt>
                <c:pt idx="216">
                  <c:v>10244</c:v>
                </c:pt>
                <c:pt idx="217">
                  <c:v>5359</c:v>
                </c:pt>
                <c:pt idx="218">
                  <c:v>4591</c:v>
                </c:pt>
                <c:pt idx="219">
                  <c:v>9605</c:v>
                </c:pt>
                <c:pt idx="220">
                  <c:v>10320</c:v>
                </c:pt>
                <c:pt idx="221">
                  <c:v>6525</c:v>
                </c:pt>
                <c:pt idx="222">
                  <c:v>6842</c:v>
                </c:pt>
                <c:pt idx="223">
                  <c:v>9840</c:v>
                </c:pt>
                <c:pt idx="224">
                  <c:v>10593</c:v>
                </c:pt>
                <c:pt idx="225">
                  <c:v>8216</c:v>
                </c:pt>
                <c:pt idx="226">
                  <c:v>10409</c:v>
                </c:pt>
                <c:pt idx="227">
                  <c:v>8504</c:v>
                </c:pt>
                <c:pt idx="228">
                  <c:v>15022</c:v>
                </c:pt>
                <c:pt idx="229">
                  <c:v>10101</c:v>
                </c:pt>
                <c:pt idx="230">
                  <c:v>12622</c:v>
                </c:pt>
                <c:pt idx="231">
                  <c:v>14673</c:v>
                </c:pt>
                <c:pt idx="232">
                  <c:v>10407</c:v>
                </c:pt>
                <c:pt idx="233">
                  <c:v>9258</c:v>
                </c:pt>
                <c:pt idx="234">
                  <c:v>8656</c:v>
                </c:pt>
                <c:pt idx="235">
                  <c:v>9801</c:v>
                </c:pt>
                <c:pt idx="236">
                  <c:v>8109</c:v>
                </c:pt>
                <c:pt idx="237">
                  <c:v>4289</c:v>
                </c:pt>
                <c:pt idx="238">
                  <c:v>4069</c:v>
                </c:pt>
                <c:pt idx="239">
                  <c:v>13109</c:v>
                </c:pt>
                <c:pt idx="240">
                  <c:v>10257</c:v>
                </c:pt>
                <c:pt idx="241">
                  <c:v>8596</c:v>
                </c:pt>
                <c:pt idx="242">
                  <c:v>7331</c:v>
                </c:pt>
                <c:pt idx="243">
                  <c:v>11060</c:v>
                </c:pt>
                <c:pt idx="244">
                  <c:v>11536</c:v>
                </c:pt>
                <c:pt idx="245">
                  <c:v>9216</c:v>
                </c:pt>
                <c:pt idx="246">
                  <c:v>11300</c:v>
                </c:pt>
                <c:pt idx="247">
                  <c:v>6606</c:v>
                </c:pt>
                <c:pt idx="248">
                  <c:v>14945</c:v>
                </c:pt>
                <c:pt idx="249">
                  <c:v>9539</c:v>
                </c:pt>
                <c:pt idx="250">
                  <c:v>10015</c:v>
                </c:pt>
                <c:pt idx="251">
                  <c:v>12514</c:v>
                </c:pt>
                <c:pt idx="252">
                  <c:v>9008</c:v>
                </c:pt>
                <c:pt idx="253">
                  <c:v>8015</c:v>
                </c:pt>
                <c:pt idx="254">
                  <c:v>11860</c:v>
                </c:pt>
                <c:pt idx="255">
                  <c:v>8311</c:v>
                </c:pt>
                <c:pt idx="256">
                  <c:v>6665</c:v>
                </c:pt>
                <c:pt idx="257">
                  <c:v>3073</c:v>
                </c:pt>
                <c:pt idx="258">
                  <c:v>4701</c:v>
                </c:pt>
                <c:pt idx="259">
                  <c:v>8763</c:v>
                </c:pt>
                <c:pt idx="260">
                  <c:v>13070</c:v>
                </c:pt>
                <c:pt idx="261">
                  <c:v>7340</c:v>
                </c:pt>
                <c:pt idx="262">
                  <c:v>13156</c:v>
                </c:pt>
                <c:pt idx="263">
                  <c:v>12099</c:v>
                </c:pt>
                <c:pt idx="264">
                  <c:v>9654</c:v>
                </c:pt>
                <c:pt idx="265">
                  <c:v>9286</c:v>
                </c:pt>
                <c:pt idx="266">
                  <c:v>10577</c:v>
                </c:pt>
                <c:pt idx="267">
                  <c:v>9113</c:v>
                </c:pt>
                <c:pt idx="268">
                  <c:v>10765</c:v>
                </c:pt>
                <c:pt idx="269">
                  <c:v>15672</c:v>
                </c:pt>
                <c:pt idx="270">
                  <c:v>11527</c:v>
                </c:pt>
                <c:pt idx="271">
                  <c:v>13154</c:v>
                </c:pt>
                <c:pt idx="272">
                  <c:v>12807</c:v>
                </c:pt>
                <c:pt idx="273">
                  <c:v>10385</c:v>
                </c:pt>
                <c:pt idx="274">
                  <c:v>11923</c:v>
                </c:pt>
                <c:pt idx="275">
                  <c:v>13879</c:v>
                </c:pt>
                <c:pt idx="276">
                  <c:v>10712</c:v>
                </c:pt>
                <c:pt idx="277">
                  <c:v>5164</c:v>
                </c:pt>
                <c:pt idx="278">
                  <c:v>4564</c:v>
                </c:pt>
                <c:pt idx="279">
                  <c:v>8260</c:v>
                </c:pt>
                <c:pt idx="280">
                  <c:v>10184</c:v>
                </c:pt>
                <c:pt idx="281">
                  <c:v>6048</c:v>
                </c:pt>
                <c:pt idx="282">
                  <c:v>15151</c:v>
                </c:pt>
                <c:pt idx="283">
                  <c:v>13380</c:v>
                </c:pt>
                <c:pt idx="284">
                  <c:v>12238</c:v>
                </c:pt>
                <c:pt idx="285">
                  <c:v>7712</c:v>
                </c:pt>
                <c:pt idx="286">
                  <c:v>11384</c:v>
                </c:pt>
                <c:pt idx="287">
                  <c:v>8756</c:v>
                </c:pt>
                <c:pt idx="288">
                  <c:v>10003</c:v>
                </c:pt>
                <c:pt idx="289">
                  <c:v>12953</c:v>
                </c:pt>
                <c:pt idx="290">
                  <c:v>12826</c:v>
                </c:pt>
                <c:pt idx="291">
                  <c:v>14703</c:v>
                </c:pt>
                <c:pt idx="292">
                  <c:v>12849</c:v>
                </c:pt>
                <c:pt idx="293">
                  <c:v>9759</c:v>
                </c:pt>
                <c:pt idx="294">
                  <c:v>13736</c:v>
                </c:pt>
                <c:pt idx="295">
                  <c:v>10677</c:v>
                </c:pt>
                <c:pt idx="296">
                  <c:v>8361</c:v>
                </c:pt>
                <c:pt idx="297">
                  <c:v>4223</c:v>
                </c:pt>
                <c:pt idx="298">
                  <c:v>10380</c:v>
                </c:pt>
                <c:pt idx="299">
                  <c:v>5402</c:v>
                </c:pt>
                <c:pt idx="300">
                  <c:v>9003</c:v>
                </c:pt>
                <c:pt idx="301">
                  <c:v>13188</c:v>
                </c:pt>
                <c:pt idx="302">
                  <c:v>14450</c:v>
                </c:pt>
                <c:pt idx="303">
                  <c:v>12979</c:v>
                </c:pt>
                <c:pt idx="304">
                  <c:v>9292</c:v>
                </c:pt>
                <c:pt idx="305">
                  <c:v>15398</c:v>
                </c:pt>
                <c:pt idx="306">
                  <c:v>8950</c:v>
                </c:pt>
                <c:pt idx="307">
                  <c:v>11424</c:v>
                </c:pt>
                <c:pt idx="308">
                  <c:v>11980</c:v>
                </c:pt>
                <c:pt idx="309">
                  <c:v>15306</c:v>
                </c:pt>
                <c:pt idx="310">
                  <c:v>6488</c:v>
                </c:pt>
                <c:pt idx="311">
                  <c:v>15199</c:v>
                </c:pt>
                <c:pt idx="312">
                  <c:v>14054</c:v>
                </c:pt>
                <c:pt idx="313">
                  <c:v>9856</c:v>
                </c:pt>
                <c:pt idx="314">
                  <c:v>17051</c:v>
                </c:pt>
                <c:pt idx="315">
                  <c:v>11090</c:v>
                </c:pt>
                <c:pt idx="316">
                  <c:v>8115</c:v>
                </c:pt>
                <c:pt idx="317">
                  <c:v>5250</c:v>
                </c:pt>
                <c:pt idx="318">
                  <c:v>14448</c:v>
                </c:pt>
                <c:pt idx="319">
                  <c:v>5896</c:v>
                </c:pt>
                <c:pt idx="320">
                  <c:v>10413</c:v>
                </c:pt>
                <c:pt idx="321">
                  <c:v>14542</c:v>
                </c:pt>
                <c:pt idx="322">
                  <c:v>11568</c:v>
                </c:pt>
                <c:pt idx="323">
                  <c:v>15503</c:v>
                </c:pt>
                <c:pt idx="324">
                  <c:v>10481</c:v>
                </c:pt>
                <c:pt idx="325">
                  <c:v>13293</c:v>
                </c:pt>
                <c:pt idx="326">
                  <c:v>9943</c:v>
                </c:pt>
                <c:pt idx="327">
                  <c:v>8854</c:v>
                </c:pt>
                <c:pt idx="328">
                  <c:v>12076</c:v>
                </c:pt>
                <c:pt idx="329">
                  <c:v>11652</c:v>
                </c:pt>
                <c:pt idx="330">
                  <c:v>6039</c:v>
                </c:pt>
                <c:pt idx="331">
                  <c:v>19044</c:v>
                </c:pt>
                <c:pt idx="332">
                  <c:v>15500</c:v>
                </c:pt>
                <c:pt idx="333">
                  <c:v>8167</c:v>
                </c:pt>
                <c:pt idx="334">
                  <c:v>16971</c:v>
                </c:pt>
                <c:pt idx="335">
                  <c:v>7737</c:v>
                </c:pt>
                <c:pt idx="336">
                  <c:v>4143</c:v>
                </c:pt>
                <c:pt idx="337">
                  <c:v>10414</c:v>
                </c:pt>
                <c:pt idx="338">
                  <c:v>9575</c:v>
                </c:pt>
                <c:pt idx="339">
                  <c:v>5148</c:v>
                </c:pt>
                <c:pt idx="340">
                  <c:v>11594</c:v>
                </c:pt>
                <c:pt idx="341">
                  <c:v>15890</c:v>
                </c:pt>
                <c:pt idx="342">
                  <c:v>16292</c:v>
                </c:pt>
                <c:pt idx="343">
                  <c:v>9612</c:v>
                </c:pt>
                <c:pt idx="344">
                  <c:v>10470</c:v>
                </c:pt>
                <c:pt idx="345">
                  <c:v>16696</c:v>
                </c:pt>
                <c:pt idx="346">
                  <c:v>7853</c:v>
                </c:pt>
                <c:pt idx="347">
                  <c:v>11097</c:v>
                </c:pt>
                <c:pt idx="348">
                  <c:v>11823</c:v>
                </c:pt>
                <c:pt idx="349">
                  <c:v>17586</c:v>
                </c:pt>
                <c:pt idx="350">
                  <c:v>9332</c:v>
                </c:pt>
                <c:pt idx="351">
                  <c:v>16656</c:v>
                </c:pt>
                <c:pt idx="352">
                  <c:v>13683</c:v>
                </c:pt>
                <c:pt idx="353">
                  <c:v>15751</c:v>
                </c:pt>
                <c:pt idx="354">
                  <c:v>10281</c:v>
                </c:pt>
                <c:pt idx="355">
                  <c:v>6755</c:v>
                </c:pt>
                <c:pt idx="356">
                  <c:v>7941</c:v>
                </c:pt>
                <c:pt idx="357">
                  <c:v>10425</c:v>
                </c:pt>
                <c:pt idx="358">
                  <c:v>9896</c:v>
                </c:pt>
                <c:pt idx="359">
                  <c:v>4597</c:v>
                </c:pt>
                <c:pt idx="360">
                  <c:v>10763</c:v>
                </c:pt>
                <c:pt idx="361">
                  <c:v>16707</c:v>
                </c:pt>
                <c:pt idx="362">
                  <c:v>19930</c:v>
                </c:pt>
                <c:pt idx="363">
                  <c:v>11004</c:v>
                </c:pt>
                <c:pt idx="364">
                  <c:v>11877</c:v>
                </c:pt>
                <c:pt idx="365">
                  <c:v>12799</c:v>
                </c:pt>
                <c:pt idx="366">
                  <c:v>8489</c:v>
                </c:pt>
                <c:pt idx="367">
                  <c:v>10618</c:v>
                </c:pt>
                <c:pt idx="368">
                  <c:v>13087</c:v>
                </c:pt>
                <c:pt idx="369">
                  <c:v>10280</c:v>
                </c:pt>
                <c:pt idx="370">
                  <c:v>10331</c:v>
                </c:pt>
                <c:pt idx="371">
                  <c:v>18271</c:v>
                </c:pt>
                <c:pt idx="372">
                  <c:v>12159</c:v>
                </c:pt>
                <c:pt idx="373">
                  <c:v>16506</c:v>
                </c:pt>
                <c:pt idx="374">
                  <c:v>9967</c:v>
                </c:pt>
                <c:pt idx="375">
                  <c:v>7985</c:v>
                </c:pt>
                <c:pt idx="376">
                  <c:v>6057</c:v>
                </c:pt>
                <c:pt idx="377">
                  <c:v>5928</c:v>
                </c:pt>
                <c:pt idx="378">
                  <c:v>7429</c:v>
                </c:pt>
                <c:pt idx="379">
                  <c:v>6741</c:v>
                </c:pt>
                <c:pt idx="380">
                  <c:v>8007</c:v>
                </c:pt>
                <c:pt idx="381">
                  <c:v>7893</c:v>
                </c:pt>
                <c:pt idx="382">
                  <c:v>10879</c:v>
                </c:pt>
                <c:pt idx="383">
                  <c:v>10879</c:v>
                </c:pt>
                <c:pt idx="384">
                  <c:v>10309</c:v>
                </c:pt>
                <c:pt idx="385">
                  <c:v>10425</c:v>
                </c:pt>
                <c:pt idx="386">
                  <c:v>7807</c:v>
                </c:pt>
                <c:pt idx="387">
                  <c:v>8206</c:v>
                </c:pt>
                <c:pt idx="388">
                  <c:v>13808</c:v>
                </c:pt>
                <c:pt idx="389">
                  <c:v>13954</c:v>
                </c:pt>
                <c:pt idx="390">
                  <c:v>6359</c:v>
                </c:pt>
                <c:pt idx="391">
                  <c:v>7051</c:v>
                </c:pt>
                <c:pt idx="392">
                  <c:v>12621</c:v>
                </c:pt>
                <c:pt idx="393">
                  <c:v>11626</c:v>
                </c:pt>
                <c:pt idx="394">
                  <c:v>15823</c:v>
                </c:pt>
                <c:pt idx="395">
                  <c:v>14065</c:v>
                </c:pt>
                <c:pt idx="396">
                  <c:v>12884</c:v>
                </c:pt>
                <c:pt idx="397">
                  <c:v>12569</c:v>
                </c:pt>
                <c:pt idx="398">
                  <c:v>11653</c:v>
                </c:pt>
                <c:pt idx="399">
                  <c:v>12465</c:v>
                </c:pt>
                <c:pt idx="400">
                  <c:v>6353</c:v>
                </c:pt>
                <c:pt idx="401">
                  <c:v>7202</c:v>
                </c:pt>
                <c:pt idx="402">
                  <c:v>9651</c:v>
                </c:pt>
                <c:pt idx="403">
                  <c:v>10002</c:v>
                </c:pt>
                <c:pt idx="404">
                  <c:v>9229</c:v>
                </c:pt>
                <c:pt idx="405">
                  <c:v>9538</c:v>
                </c:pt>
                <c:pt idx="406">
                  <c:v>11010</c:v>
                </c:pt>
                <c:pt idx="407">
                  <c:v>12945</c:v>
                </c:pt>
                <c:pt idx="408">
                  <c:v>7996</c:v>
                </c:pt>
                <c:pt idx="409">
                  <c:v>6969</c:v>
                </c:pt>
                <c:pt idx="410">
                  <c:v>7128</c:v>
                </c:pt>
                <c:pt idx="411">
                  <c:v>6689</c:v>
                </c:pt>
                <c:pt idx="412">
                  <c:v>9046</c:v>
                </c:pt>
                <c:pt idx="413">
                  <c:v>9881</c:v>
                </c:pt>
                <c:pt idx="414">
                  <c:v>11151</c:v>
                </c:pt>
                <c:pt idx="415">
                  <c:v>10172</c:v>
                </c:pt>
                <c:pt idx="416">
                  <c:v>12563</c:v>
                </c:pt>
                <c:pt idx="417">
                  <c:v>11192</c:v>
                </c:pt>
                <c:pt idx="418">
                  <c:v>7982</c:v>
                </c:pt>
                <c:pt idx="419">
                  <c:v>6361</c:v>
                </c:pt>
                <c:pt idx="420">
                  <c:v>13493</c:v>
                </c:pt>
                <c:pt idx="421">
                  <c:v>11689</c:v>
                </c:pt>
                <c:pt idx="422">
                  <c:v>9807</c:v>
                </c:pt>
                <c:pt idx="423">
                  <c:v>11078</c:v>
                </c:pt>
                <c:pt idx="424">
                  <c:v>8799</c:v>
                </c:pt>
                <c:pt idx="425">
                  <c:v>8536</c:v>
                </c:pt>
                <c:pt idx="426">
                  <c:v>9938</c:v>
                </c:pt>
                <c:pt idx="427">
                  <c:v>10046</c:v>
                </c:pt>
                <c:pt idx="428">
                  <c:v>10624</c:v>
                </c:pt>
                <c:pt idx="429">
                  <c:v>10866</c:v>
                </c:pt>
                <c:pt idx="430">
                  <c:v>14502</c:v>
                </c:pt>
                <c:pt idx="431">
                  <c:v>13439</c:v>
                </c:pt>
                <c:pt idx="432">
                  <c:v>10870</c:v>
                </c:pt>
                <c:pt idx="433">
                  <c:v>11151</c:v>
                </c:pt>
                <c:pt idx="434">
                  <c:v>8406</c:v>
                </c:pt>
                <c:pt idx="435">
                  <c:v>9082</c:v>
                </c:pt>
                <c:pt idx="436">
                  <c:v>12198</c:v>
                </c:pt>
                <c:pt idx="437">
                  <c:v>11644</c:v>
                </c:pt>
                <c:pt idx="438">
                  <c:v>8253</c:v>
                </c:pt>
                <c:pt idx="439">
                  <c:v>9838</c:v>
                </c:pt>
                <c:pt idx="440">
                  <c:v>10939</c:v>
                </c:pt>
                <c:pt idx="441">
                  <c:v>11208</c:v>
                </c:pt>
                <c:pt idx="442">
                  <c:v>15601</c:v>
                </c:pt>
                <c:pt idx="443">
                  <c:v>17056</c:v>
                </c:pt>
                <c:pt idx="444">
                  <c:v>12401</c:v>
                </c:pt>
                <c:pt idx="445">
                  <c:v>11361</c:v>
                </c:pt>
                <c:pt idx="446">
                  <c:v>9673</c:v>
                </c:pt>
                <c:pt idx="447">
                  <c:v>10514</c:v>
                </c:pt>
                <c:pt idx="448">
                  <c:v>10330</c:v>
                </c:pt>
                <c:pt idx="449">
                  <c:v>10857</c:v>
                </c:pt>
                <c:pt idx="450">
                  <c:v>11427</c:v>
                </c:pt>
                <c:pt idx="451">
                  <c:v>12436</c:v>
                </c:pt>
                <c:pt idx="452">
                  <c:v>11416</c:v>
                </c:pt>
                <c:pt idx="453">
                  <c:v>12552</c:v>
                </c:pt>
                <c:pt idx="454">
                  <c:v>10798</c:v>
                </c:pt>
                <c:pt idx="455">
                  <c:v>10932</c:v>
                </c:pt>
                <c:pt idx="456">
                  <c:v>11603</c:v>
                </c:pt>
                <c:pt idx="457">
                  <c:v>11487</c:v>
                </c:pt>
                <c:pt idx="458">
                  <c:v>8101</c:v>
                </c:pt>
                <c:pt idx="459">
                  <c:v>7696</c:v>
                </c:pt>
                <c:pt idx="460">
                  <c:v>2647</c:v>
                </c:pt>
                <c:pt idx="461">
                  <c:v>2339</c:v>
                </c:pt>
                <c:pt idx="462">
                  <c:v>1022</c:v>
                </c:pt>
                <c:pt idx="463">
                  <c:v>859</c:v>
                </c:pt>
                <c:pt idx="464">
                  <c:v>1225</c:v>
                </c:pt>
                <c:pt idx="465">
                  <c:v>1225</c:v>
                </c:pt>
                <c:pt idx="466">
                  <c:v>7689</c:v>
                </c:pt>
                <c:pt idx="467">
                  <c:v>8218</c:v>
                </c:pt>
                <c:pt idx="468">
                  <c:v>4905</c:v>
                </c:pt>
                <c:pt idx="469">
                  <c:v>4542</c:v>
                </c:pt>
                <c:pt idx="470">
                  <c:v>6916</c:v>
                </c:pt>
                <c:pt idx="471">
                  <c:v>6294</c:v>
                </c:pt>
                <c:pt idx="472">
                  <c:v>9607</c:v>
                </c:pt>
                <c:pt idx="473">
                  <c:v>9983</c:v>
                </c:pt>
                <c:pt idx="474">
                  <c:v>10263</c:v>
                </c:pt>
                <c:pt idx="475">
                  <c:v>10803</c:v>
                </c:pt>
                <c:pt idx="476">
                  <c:v>7188</c:v>
                </c:pt>
                <c:pt idx="477">
                  <c:v>8198</c:v>
                </c:pt>
                <c:pt idx="478">
                  <c:v>5624</c:v>
                </c:pt>
                <c:pt idx="479">
                  <c:v>6491</c:v>
                </c:pt>
                <c:pt idx="480">
                  <c:v>4588</c:v>
                </c:pt>
                <c:pt idx="481">
                  <c:v>5259</c:v>
                </c:pt>
                <c:pt idx="482">
                  <c:v>8394</c:v>
                </c:pt>
                <c:pt idx="483">
                  <c:v>7959</c:v>
                </c:pt>
                <c:pt idx="484">
                  <c:v>11799</c:v>
                </c:pt>
                <c:pt idx="485">
                  <c:v>10575</c:v>
                </c:pt>
                <c:pt idx="486">
                  <c:v>10228</c:v>
                </c:pt>
                <c:pt idx="487">
                  <c:v>10820</c:v>
                </c:pt>
                <c:pt idx="488">
                  <c:v>7657</c:v>
                </c:pt>
                <c:pt idx="489">
                  <c:v>8222</c:v>
                </c:pt>
                <c:pt idx="490">
                  <c:v>9174</c:v>
                </c:pt>
                <c:pt idx="491">
                  <c:v>9121</c:v>
                </c:pt>
                <c:pt idx="492">
                  <c:v>14018</c:v>
                </c:pt>
                <c:pt idx="493">
                  <c:v>12452</c:v>
                </c:pt>
                <c:pt idx="494">
                  <c:v>8394</c:v>
                </c:pt>
                <c:pt idx="495">
                  <c:v>9468</c:v>
                </c:pt>
                <c:pt idx="496">
                  <c:v>10127</c:v>
                </c:pt>
                <c:pt idx="497">
                  <c:v>11789</c:v>
                </c:pt>
                <c:pt idx="498">
                  <c:v>13052</c:v>
                </c:pt>
                <c:pt idx="499">
                  <c:v>12797</c:v>
                </c:pt>
                <c:pt idx="500">
                  <c:v>11026</c:v>
                </c:pt>
                <c:pt idx="501">
                  <c:v>12892</c:v>
                </c:pt>
                <c:pt idx="502">
                  <c:v>14891</c:v>
                </c:pt>
                <c:pt idx="503">
                  <c:v>16406</c:v>
                </c:pt>
                <c:pt idx="504">
                  <c:v>12949</c:v>
                </c:pt>
                <c:pt idx="505">
                  <c:v>10669</c:v>
                </c:pt>
                <c:pt idx="506">
                  <c:v>12003</c:v>
                </c:pt>
                <c:pt idx="507">
                  <c:v>11446</c:v>
                </c:pt>
                <c:pt idx="508">
                  <c:v>10932</c:v>
                </c:pt>
                <c:pt idx="509">
                  <c:v>12189</c:v>
                </c:pt>
                <c:pt idx="510">
                  <c:v>9766</c:v>
                </c:pt>
                <c:pt idx="511">
                  <c:v>9240</c:v>
                </c:pt>
                <c:pt idx="512">
                  <c:v>10583</c:v>
                </c:pt>
                <c:pt idx="513">
                  <c:v>10305</c:v>
                </c:pt>
                <c:pt idx="514">
                  <c:v>11116</c:v>
                </c:pt>
                <c:pt idx="515">
                  <c:v>12541</c:v>
                </c:pt>
                <c:pt idx="516">
                  <c:v>11042</c:v>
                </c:pt>
                <c:pt idx="517">
                  <c:v>10650</c:v>
                </c:pt>
                <c:pt idx="518">
                  <c:v>9999</c:v>
                </c:pt>
                <c:pt idx="519">
                  <c:v>10138</c:v>
                </c:pt>
                <c:pt idx="520">
                  <c:v>11910</c:v>
                </c:pt>
                <c:pt idx="521">
                  <c:v>10226</c:v>
                </c:pt>
                <c:pt idx="522">
                  <c:v>7011</c:v>
                </c:pt>
                <c:pt idx="523">
                  <c:v>8401</c:v>
                </c:pt>
                <c:pt idx="524">
                  <c:v>8919</c:v>
                </c:pt>
                <c:pt idx="525">
                  <c:v>9212</c:v>
                </c:pt>
                <c:pt idx="526">
                  <c:v>7579</c:v>
                </c:pt>
                <c:pt idx="527">
                  <c:v>8437</c:v>
                </c:pt>
                <c:pt idx="528">
                  <c:v>13176</c:v>
                </c:pt>
                <c:pt idx="529">
                  <c:v>13032</c:v>
                </c:pt>
                <c:pt idx="530">
                  <c:v>10072</c:v>
                </c:pt>
                <c:pt idx="531">
                  <c:v>10315</c:v>
                </c:pt>
                <c:pt idx="532">
                  <c:v>12699</c:v>
                </c:pt>
                <c:pt idx="533">
                  <c:v>12571</c:v>
                </c:pt>
                <c:pt idx="534">
                  <c:v>13800</c:v>
                </c:pt>
                <c:pt idx="535">
                  <c:v>13963</c:v>
                </c:pt>
                <c:pt idx="536">
                  <c:v>13864</c:v>
                </c:pt>
                <c:pt idx="537">
                  <c:v>15506</c:v>
                </c:pt>
                <c:pt idx="538">
                  <c:v>13694</c:v>
                </c:pt>
                <c:pt idx="539">
                  <c:v>14383</c:v>
                </c:pt>
                <c:pt idx="540">
                  <c:v>12607</c:v>
                </c:pt>
                <c:pt idx="541">
                  <c:v>11934</c:v>
                </c:pt>
                <c:pt idx="542">
                  <c:v>11693</c:v>
                </c:pt>
                <c:pt idx="543">
                  <c:v>10371</c:v>
                </c:pt>
                <c:pt idx="544">
                  <c:v>14582</c:v>
                </c:pt>
                <c:pt idx="545">
                  <c:v>14913</c:v>
                </c:pt>
                <c:pt idx="546">
                  <c:v>16939</c:v>
                </c:pt>
                <c:pt idx="547">
                  <c:v>15875</c:v>
                </c:pt>
                <c:pt idx="548">
                  <c:v>12254</c:v>
                </c:pt>
                <c:pt idx="549">
                  <c:v>12314</c:v>
                </c:pt>
                <c:pt idx="550">
                  <c:v>12993</c:v>
                </c:pt>
                <c:pt idx="551">
                  <c:v>13017</c:v>
                </c:pt>
                <c:pt idx="552">
                  <c:v>13172</c:v>
                </c:pt>
                <c:pt idx="553">
                  <c:v>11598</c:v>
                </c:pt>
                <c:pt idx="554">
                  <c:v>10525</c:v>
                </c:pt>
                <c:pt idx="555">
                  <c:v>11956</c:v>
                </c:pt>
                <c:pt idx="556">
                  <c:v>13230</c:v>
                </c:pt>
                <c:pt idx="557">
                  <c:v>12298</c:v>
                </c:pt>
                <c:pt idx="558">
                  <c:v>9081</c:v>
                </c:pt>
                <c:pt idx="559">
                  <c:v>9064</c:v>
                </c:pt>
                <c:pt idx="560">
                  <c:v>9942</c:v>
                </c:pt>
                <c:pt idx="561">
                  <c:v>9125</c:v>
                </c:pt>
                <c:pt idx="562">
                  <c:v>6914</c:v>
                </c:pt>
                <c:pt idx="563">
                  <c:v>8425</c:v>
                </c:pt>
                <c:pt idx="564">
                  <c:v>7082</c:v>
                </c:pt>
                <c:pt idx="565">
                  <c:v>8188</c:v>
                </c:pt>
                <c:pt idx="566">
                  <c:v>6495</c:v>
                </c:pt>
                <c:pt idx="567">
                  <c:v>5868</c:v>
                </c:pt>
                <c:pt idx="568">
                  <c:v>14000</c:v>
                </c:pt>
                <c:pt idx="569">
                  <c:v>15469</c:v>
                </c:pt>
                <c:pt idx="570">
                  <c:v>10527</c:v>
                </c:pt>
                <c:pt idx="571">
                  <c:v>10765</c:v>
                </c:pt>
                <c:pt idx="572">
                  <c:v>13305</c:v>
                </c:pt>
                <c:pt idx="573">
                  <c:v>12957</c:v>
                </c:pt>
                <c:pt idx="574">
                  <c:v>5226</c:v>
                </c:pt>
                <c:pt idx="575">
                  <c:v>5975</c:v>
                </c:pt>
                <c:pt idx="576">
                  <c:v>8227</c:v>
                </c:pt>
                <c:pt idx="577">
                  <c:v>9308</c:v>
                </c:pt>
                <c:pt idx="578">
                  <c:v>12573</c:v>
                </c:pt>
                <c:pt idx="579">
                  <c:v>11999</c:v>
                </c:pt>
                <c:pt idx="580">
                  <c:v>12109</c:v>
                </c:pt>
                <c:pt idx="581">
                  <c:v>11937</c:v>
                </c:pt>
                <c:pt idx="582">
                  <c:v>9726</c:v>
                </c:pt>
                <c:pt idx="583">
                  <c:v>10768</c:v>
                </c:pt>
                <c:pt idx="584">
                  <c:v>6292</c:v>
                </c:pt>
                <c:pt idx="585">
                  <c:v>6355</c:v>
                </c:pt>
                <c:pt idx="586">
                  <c:v>9382</c:v>
                </c:pt>
                <c:pt idx="587">
                  <c:v>10120</c:v>
                </c:pt>
                <c:pt idx="588">
                  <c:v>10075</c:v>
                </c:pt>
                <c:pt idx="589">
                  <c:v>8479</c:v>
                </c:pt>
                <c:pt idx="590">
                  <c:v>7980</c:v>
                </c:pt>
                <c:pt idx="591">
                  <c:v>8438</c:v>
                </c:pt>
                <c:pt idx="592">
                  <c:v>9674</c:v>
                </c:pt>
                <c:pt idx="593">
                  <c:v>8495</c:v>
                </c:pt>
                <c:pt idx="594">
                  <c:v>8929</c:v>
                </c:pt>
                <c:pt idx="595">
                  <c:v>10059</c:v>
                </c:pt>
                <c:pt idx="596">
                  <c:v>9255</c:v>
                </c:pt>
                <c:pt idx="597">
                  <c:v>8107</c:v>
                </c:pt>
                <c:pt idx="598">
                  <c:v>7192</c:v>
                </c:pt>
                <c:pt idx="599">
                  <c:v>7732</c:v>
                </c:pt>
                <c:pt idx="600">
                  <c:v>5179</c:v>
                </c:pt>
                <c:pt idx="601">
                  <c:v>5763</c:v>
                </c:pt>
                <c:pt idx="602">
                  <c:v>11657</c:v>
                </c:pt>
                <c:pt idx="603">
                  <c:v>13673</c:v>
                </c:pt>
                <c:pt idx="604">
                  <c:v>10755</c:v>
                </c:pt>
                <c:pt idx="605">
                  <c:v>9373</c:v>
                </c:pt>
                <c:pt idx="606">
                  <c:v>14004</c:v>
                </c:pt>
                <c:pt idx="607">
                  <c:v>14208</c:v>
                </c:pt>
                <c:pt idx="608">
                  <c:v>6963</c:v>
                </c:pt>
                <c:pt idx="609">
                  <c:v>6374</c:v>
                </c:pt>
                <c:pt idx="610">
                  <c:v>11601</c:v>
                </c:pt>
                <c:pt idx="611">
                  <c:v>10827</c:v>
                </c:pt>
                <c:pt idx="612">
                  <c:v>12756</c:v>
                </c:pt>
                <c:pt idx="613">
                  <c:v>12331</c:v>
                </c:pt>
                <c:pt idx="614">
                  <c:v>16638</c:v>
                </c:pt>
                <c:pt idx="615">
                  <c:v>15149</c:v>
                </c:pt>
                <c:pt idx="616">
                  <c:v>9353</c:v>
                </c:pt>
                <c:pt idx="617">
                  <c:v>9598</c:v>
                </c:pt>
                <c:pt idx="618">
                  <c:v>9824</c:v>
                </c:pt>
                <c:pt idx="619">
                  <c:v>10457</c:v>
                </c:pt>
                <c:pt idx="620">
                  <c:v>11232</c:v>
                </c:pt>
                <c:pt idx="621">
                  <c:v>10720</c:v>
                </c:pt>
                <c:pt idx="622">
                  <c:v>12071</c:v>
                </c:pt>
                <c:pt idx="623">
                  <c:v>12380</c:v>
                </c:pt>
                <c:pt idx="624">
                  <c:v>13375</c:v>
                </c:pt>
                <c:pt idx="625">
                  <c:v>13589</c:v>
                </c:pt>
                <c:pt idx="626">
                  <c:v>10532</c:v>
                </c:pt>
                <c:pt idx="627">
                  <c:v>12397</c:v>
                </c:pt>
                <c:pt idx="628">
                  <c:v>7865</c:v>
                </c:pt>
                <c:pt idx="629">
                  <c:v>8093</c:v>
                </c:pt>
                <c:pt idx="630">
                  <c:v>9968</c:v>
                </c:pt>
                <c:pt idx="631">
                  <c:v>10164</c:v>
                </c:pt>
                <c:pt idx="632">
                  <c:v>6652</c:v>
                </c:pt>
                <c:pt idx="633">
                  <c:v>7867</c:v>
                </c:pt>
                <c:pt idx="634">
                  <c:v>13356</c:v>
                </c:pt>
                <c:pt idx="635">
                  <c:v>14325</c:v>
                </c:pt>
                <c:pt idx="636">
                  <c:v>7708</c:v>
                </c:pt>
                <c:pt idx="637">
                  <c:v>7634</c:v>
                </c:pt>
                <c:pt idx="638">
                  <c:v>10407</c:v>
                </c:pt>
                <c:pt idx="639">
                  <c:v>9784</c:v>
                </c:pt>
                <c:pt idx="640">
                  <c:v>12998</c:v>
                </c:pt>
                <c:pt idx="641">
                  <c:v>12400</c:v>
                </c:pt>
                <c:pt idx="642">
                  <c:v>16008</c:v>
                </c:pt>
                <c:pt idx="643">
                  <c:v>16909</c:v>
                </c:pt>
                <c:pt idx="644">
                  <c:v>12373</c:v>
                </c:pt>
                <c:pt idx="645">
                  <c:v>13582</c:v>
                </c:pt>
                <c:pt idx="646">
                  <c:v>9826</c:v>
                </c:pt>
                <c:pt idx="647">
                  <c:v>10536</c:v>
                </c:pt>
                <c:pt idx="648">
                  <c:v>9509</c:v>
                </c:pt>
                <c:pt idx="649">
                  <c:v>11002</c:v>
                </c:pt>
                <c:pt idx="650">
                  <c:v>9239</c:v>
                </c:pt>
                <c:pt idx="651">
                  <c:v>9007</c:v>
                </c:pt>
                <c:pt idx="652">
                  <c:v>12211</c:v>
                </c:pt>
                <c:pt idx="653">
                  <c:v>12580</c:v>
                </c:pt>
                <c:pt idx="654">
                  <c:v>12484</c:v>
                </c:pt>
                <c:pt idx="655">
                  <c:v>13959</c:v>
                </c:pt>
                <c:pt idx="656">
                  <c:v>12088</c:v>
                </c:pt>
                <c:pt idx="657">
                  <c:v>12129</c:v>
                </c:pt>
                <c:pt idx="658">
                  <c:v>10186</c:v>
                </c:pt>
                <c:pt idx="659">
                  <c:v>9234</c:v>
                </c:pt>
                <c:pt idx="660">
                  <c:v>8919</c:v>
                </c:pt>
                <c:pt idx="661">
                  <c:v>9305</c:v>
                </c:pt>
                <c:pt idx="662">
                  <c:v>10634</c:v>
                </c:pt>
                <c:pt idx="663">
                  <c:v>10106</c:v>
                </c:pt>
                <c:pt idx="664">
                  <c:v>11705</c:v>
                </c:pt>
                <c:pt idx="665">
                  <c:v>12121</c:v>
                </c:pt>
                <c:pt idx="666">
                  <c:v>9387</c:v>
                </c:pt>
                <c:pt idx="667">
                  <c:v>8935</c:v>
                </c:pt>
                <c:pt idx="668">
                  <c:v>9519</c:v>
                </c:pt>
                <c:pt idx="669">
                  <c:v>9028</c:v>
                </c:pt>
                <c:pt idx="670">
                  <c:v>10665</c:v>
                </c:pt>
                <c:pt idx="671">
                  <c:v>12033</c:v>
                </c:pt>
                <c:pt idx="672">
                  <c:v>4212</c:v>
                </c:pt>
                <c:pt idx="673">
                  <c:v>3799</c:v>
                </c:pt>
                <c:pt idx="674">
                  <c:v>10798</c:v>
                </c:pt>
                <c:pt idx="675">
                  <c:v>12099</c:v>
                </c:pt>
                <c:pt idx="676">
                  <c:v>14677</c:v>
                </c:pt>
                <c:pt idx="677">
                  <c:v>15567</c:v>
                </c:pt>
                <c:pt idx="678">
                  <c:v>11416</c:v>
                </c:pt>
                <c:pt idx="679">
                  <c:v>12302</c:v>
                </c:pt>
                <c:pt idx="680">
                  <c:v>9322</c:v>
                </c:pt>
                <c:pt idx="681">
                  <c:v>9066</c:v>
                </c:pt>
                <c:pt idx="682">
                  <c:v>10176</c:v>
                </c:pt>
                <c:pt idx="683">
                  <c:v>8756</c:v>
                </c:pt>
                <c:pt idx="684">
                  <c:v>9472</c:v>
                </c:pt>
                <c:pt idx="685">
                  <c:v>9747</c:v>
                </c:pt>
                <c:pt idx="686">
                  <c:v>5958</c:v>
                </c:pt>
                <c:pt idx="687">
                  <c:v>6621</c:v>
                </c:pt>
                <c:pt idx="688">
                  <c:v>15929</c:v>
                </c:pt>
                <c:pt idx="689">
                  <c:v>15946</c:v>
                </c:pt>
                <c:pt idx="690">
                  <c:v>8189</c:v>
                </c:pt>
                <c:pt idx="691">
                  <c:v>9627</c:v>
                </c:pt>
                <c:pt idx="692">
                  <c:v>8437</c:v>
                </c:pt>
                <c:pt idx="693">
                  <c:v>8638</c:v>
                </c:pt>
                <c:pt idx="694">
                  <c:v>8805</c:v>
                </c:pt>
                <c:pt idx="695">
                  <c:v>10273</c:v>
                </c:pt>
                <c:pt idx="696">
                  <c:v>8677</c:v>
                </c:pt>
                <c:pt idx="697">
                  <c:v>9972</c:v>
                </c:pt>
                <c:pt idx="698">
                  <c:v>4885</c:v>
                </c:pt>
                <c:pt idx="699">
                  <c:v>4619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00096"/>
        <c:axId val="205302016"/>
      </c:scatterChart>
      <c:valAx>
        <c:axId val="20530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E" sz="1800" dirty="0"/>
                  <a:t>Grazing days per hectare</a:t>
                </a:r>
              </a:p>
            </c:rich>
          </c:tx>
          <c:layout>
            <c:manualLayout>
              <c:xMode val="edge"/>
              <c:yMode val="edge"/>
              <c:x val="0.40202336384466403"/>
              <c:y val="0.9300323331694845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5302016"/>
        <c:crosses val="autoZero"/>
        <c:crossBetween val="midCat"/>
      </c:valAx>
      <c:valAx>
        <c:axId val="205302016"/>
        <c:scaling>
          <c:orientation val="minMax"/>
          <c:max val="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E" sz="1800" dirty="0"/>
                  <a:t>Grass utilisation (kg DM/ha</a:t>
                </a:r>
                <a:r>
                  <a:rPr lang="en-IE" dirty="0"/>
                  <a:t>)</a:t>
                </a:r>
              </a:p>
            </c:rich>
          </c:tx>
          <c:layout>
            <c:manualLayout>
              <c:xMode val="edge"/>
              <c:yMode val="edge"/>
              <c:x val="1.4428578310143086E-2"/>
              <c:y val="0.1286925742180541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5300096"/>
        <c:crosses val="autoZero"/>
        <c:crossBetween val="midCat"/>
        <c:majorUnit val="2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Cost / kg MS</c:v>
          </c:tx>
          <c:cat>
            <c:numRef>
              <c:f>'[Chart in Microsoft PowerPoint]Sheet1'!$A$2:$A$8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'[Chart in Microsoft PowerPoint]Sheet1'!$B$2:$B$8</c:f>
              <c:numCache>
                <c:formatCode>General</c:formatCode>
                <c:ptCount val="7"/>
                <c:pt idx="0">
                  <c:v>2.35</c:v>
                </c:pt>
                <c:pt idx="1">
                  <c:v>3.11</c:v>
                </c:pt>
                <c:pt idx="2">
                  <c:v>2.92</c:v>
                </c:pt>
                <c:pt idx="3">
                  <c:v>2.3199999999999998</c:v>
                </c:pt>
                <c:pt idx="4">
                  <c:v>2.35</c:v>
                </c:pt>
                <c:pt idx="5">
                  <c:v>2.54</c:v>
                </c:pt>
                <c:pt idx="6">
                  <c:v>2.5099999999999998</c:v>
                </c:pt>
              </c:numCache>
            </c:numRef>
          </c:val>
          <c:smooth val="0"/>
        </c:ser>
        <c:ser>
          <c:idx val="1"/>
          <c:order val="1"/>
          <c:tx>
            <c:v>Profit / kg MS</c:v>
          </c:tx>
          <c:cat>
            <c:numRef>
              <c:f>'[Chart in Microsoft PowerPoint]Sheet1'!$A$2:$A$8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'[Chart in Microsoft PowerPoint]Sheet1'!$C$2:$C$8</c:f>
              <c:numCache>
                <c:formatCode>General</c:formatCode>
                <c:ptCount val="7"/>
                <c:pt idx="0">
                  <c:v>2.2200000000000002</c:v>
                </c:pt>
                <c:pt idx="1">
                  <c:v>1.25</c:v>
                </c:pt>
                <c:pt idx="2">
                  <c:v>2.23</c:v>
                </c:pt>
                <c:pt idx="3">
                  <c:v>2.5299999999999998</c:v>
                </c:pt>
                <c:pt idx="4">
                  <c:v>2.0499999999999998</c:v>
                </c:pt>
                <c:pt idx="5">
                  <c:v>1.02</c:v>
                </c:pt>
                <c:pt idx="6">
                  <c:v>2.23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51712"/>
        <c:axId val="201653248"/>
      </c:lineChart>
      <c:catAx>
        <c:axId val="2016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653248"/>
        <c:crosses val="autoZero"/>
        <c:auto val="1"/>
        <c:lblAlgn val="ctr"/>
        <c:lblOffset val="100"/>
        <c:noMultiLvlLbl val="0"/>
      </c:catAx>
      <c:valAx>
        <c:axId val="20165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651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0.36801</cdr:x>
      <cdr:y>0.02594</cdr:y>
    </cdr:from>
    <cdr:to>
      <cdr:x>0.75256</cdr:x>
      <cdr:y>0.10086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4089" y="85725"/>
          <a:ext cx="23241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E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0.78391</cdr:x>
      <cdr:y>0.33065</cdr:y>
    </cdr:from>
    <cdr:to>
      <cdr:x>0.83981</cdr:x>
      <cdr:y>0.55184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5214942" y="1628775"/>
          <a:ext cx="9144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en-IE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Milk solids kg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79E90-3499-4D28-8C99-CF7B86600CAA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6C3B7-111A-4927-B703-4CBA0B710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1552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4702C-6875-4592-8922-F5B6CB902ABE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7000-D160-4588-9CF5-9AEB83E9AA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753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B586-CE71-4DF8-B2E2-9F493B8DB7C8}" type="slidenum">
              <a:rPr lang="en-IE" smtClean="0">
                <a:solidFill>
                  <a:prstClr val="black"/>
                </a:solidFill>
              </a:rPr>
              <a:pPr/>
              <a:t>2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6707D-52AB-49FE-A20A-B83585454415}" type="slidenum">
              <a:rPr lang="en-IE" smtClean="0">
                <a:solidFill>
                  <a:prstClr val="black"/>
                </a:solidFill>
              </a:rPr>
              <a:pPr/>
              <a:t>5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0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632" indent="-172632">
              <a:buFontTx/>
              <a:buChar char="•"/>
            </a:pPr>
            <a:r>
              <a:rPr lang="en-IE" smtClean="0">
                <a:latin typeface="Arial" charset="0"/>
              </a:rPr>
              <a:t>From the 1</a:t>
            </a:r>
            <a:r>
              <a:rPr lang="en-IE" baseline="30000" smtClean="0">
                <a:latin typeface="Arial" charset="0"/>
              </a:rPr>
              <a:t>st</a:t>
            </a:r>
            <a:r>
              <a:rPr lang="en-IE" smtClean="0">
                <a:latin typeface="Arial" charset="0"/>
              </a:rPr>
              <a:t> of October until the 5</a:t>
            </a:r>
            <a:r>
              <a:rPr lang="en-IE" baseline="30000" smtClean="0">
                <a:latin typeface="Arial" charset="0"/>
              </a:rPr>
              <a:t>th</a:t>
            </a:r>
            <a:r>
              <a:rPr lang="en-IE" smtClean="0">
                <a:latin typeface="Arial" charset="0"/>
              </a:rPr>
              <a:t> of April (6 months) Grass demand is greater than supply.</a:t>
            </a:r>
          </a:p>
          <a:p>
            <a:pPr marL="172632" indent="-172632">
              <a:buFontTx/>
              <a:buChar char="•"/>
            </a:pPr>
            <a:r>
              <a:rPr lang="en-IE" smtClean="0">
                <a:latin typeface="Arial" charset="0"/>
              </a:rPr>
              <a:t>A budget is basically a plan of how the herd can be fed during this period.</a:t>
            </a:r>
          </a:p>
          <a:p>
            <a:pPr marL="172632" indent="-172632">
              <a:buFontTx/>
              <a:buChar char="•"/>
            </a:pPr>
            <a:r>
              <a:rPr lang="en-IE" smtClean="0">
                <a:latin typeface="Arial" charset="0"/>
              </a:rPr>
              <a:t>Any budget is pointless unless it affects your day to day decisions.</a:t>
            </a:r>
          </a:p>
          <a:p>
            <a:pPr marL="172632" indent="-172632">
              <a:buFontTx/>
              <a:buChar char="•"/>
            </a:pPr>
            <a:r>
              <a:rPr lang="en-IE" smtClean="0">
                <a:latin typeface="Arial" charset="0"/>
              </a:rPr>
              <a:t>Once the cover targets are in place your job is to stay as close as possible to the target line.</a:t>
            </a:r>
          </a:p>
          <a:p>
            <a:pPr marL="172632" indent="-172632">
              <a:buFontTx/>
              <a:buChar char="•"/>
            </a:pPr>
            <a:r>
              <a:rPr lang="en-IE" smtClean="0">
                <a:latin typeface="Arial" charset="0"/>
              </a:rPr>
              <a:t>It helps you to focus on the overall farm situation and not just on the individual paddock.</a:t>
            </a:r>
          </a:p>
          <a:p>
            <a:pPr marL="172632" indent="-172632">
              <a:buFontTx/>
              <a:buChar char="•"/>
            </a:pPr>
            <a:r>
              <a:rPr lang="en-IE" smtClean="0">
                <a:latin typeface="Arial" charset="0"/>
              </a:rPr>
              <a:t>We start with what cover we want on the farm on magic day and work backwards.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8074" indent="-287721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50884" indent="-230177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11237" indent="-230177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71590" indent="-230177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31943" indent="-230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92296" indent="-230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52650" indent="-230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13004" indent="-230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457A1D6B-D9D9-40FB-97D4-2C32DEE4E2B5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702" indent="-172702">
              <a:buFontTx/>
              <a:buChar char="•"/>
            </a:pPr>
            <a:r>
              <a:rPr lang="en-IE" smtClean="0"/>
              <a:t>Over the past five years we have revised our closing cover target – as our stocking rate has increased and our calving pattern has become more compact we have started to carry more grass over winter.</a:t>
            </a:r>
          </a:p>
          <a:p>
            <a:pPr marL="172702" indent="-172702">
              <a:buFontTx/>
              <a:buChar char="•"/>
            </a:pPr>
            <a:r>
              <a:rPr lang="en-IE" smtClean="0"/>
              <a:t>Because overwinter growth is low we need to close at a min of 600 cover to ensure an adequate opening cover in spring</a:t>
            </a:r>
          </a:p>
          <a:p>
            <a:pPr marL="172702" indent="-172702">
              <a:buFontTx/>
              <a:buChar char="•"/>
            </a:pPr>
            <a:r>
              <a:rPr lang="en-IE" smtClean="0"/>
              <a:t>To achieve this we have to start closing paddocks on the 25</a:t>
            </a:r>
            <a:r>
              <a:rPr lang="en-IE" baseline="30000" smtClean="0"/>
              <a:t>th</a:t>
            </a:r>
            <a:r>
              <a:rPr lang="en-IE" smtClean="0"/>
              <a:t> of September.</a:t>
            </a:r>
          </a:p>
          <a:p>
            <a:pPr marL="172702" indent="-172702">
              <a:buFontTx/>
              <a:buChar char="•"/>
            </a:pPr>
            <a:r>
              <a:rPr lang="en-IE" smtClean="0"/>
              <a:t>Closing at these higher covers does not have a negative impact on over winter growth</a:t>
            </a:r>
          </a:p>
          <a:p>
            <a:pPr marL="172702" indent="-172702">
              <a:buFontTx/>
              <a:buChar char="•"/>
            </a:pPr>
            <a:r>
              <a:rPr lang="en-IE" smtClean="0"/>
              <a:t>In fact in 2010 which was a very severe winter farm cover still increased even though we closed close to 600.</a:t>
            </a:r>
          </a:p>
          <a:p>
            <a:pPr marL="172702" indent="-172702">
              <a:buFontTx/>
              <a:buChar char="•"/>
            </a:pPr>
            <a:r>
              <a:rPr lang="en-IE" smtClean="0"/>
              <a:t>Getting the last rotation and closing cover right has a major impact on feed costs in the following spring.</a:t>
            </a:r>
          </a:p>
          <a:p>
            <a:pPr marL="172702" indent="-172702">
              <a:buFontTx/>
              <a:buChar char="•"/>
            </a:pPr>
            <a:r>
              <a:rPr lang="en-IE" smtClean="0"/>
              <a:t>Budgeting has helped us to identify these issues and adapt our management to combat them.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1pPr>
            <a:lvl2pPr marL="748374" indent="-287836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2pPr>
            <a:lvl3pPr marL="1151344" indent="-230269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3pPr>
            <a:lvl4pPr marL="1611881" indent="-230269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4pPr>
            <a:lvl5pPr marL="2072419" indent="-230269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9pPr>
          </a:lstStyle>
          <a:p>
            <a:fld id="{76A40A4C-7A9D-4A05-AF46-68378CEFE2FA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58A12F-271C-4E20-8B0F-FF14EF887390}" type="slidenum">
              <a:rPr lang="en-GB">
                <a:solidFill>
                  <a:srgbClr val="000000"/>
                </a:solidFill>
              </a:rPr>
              <a:pPr eaLnBrk="1" hangingPunct="1"/>
              <a:t>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49826" y="9428311"/>
            <a:ext cx="2946246" cy="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0" tIns="45370" rIns="90740" bIns="4537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7553CE1D-26A4-46ED-BD10-309E10BC66DB}" type="slidenum">
              <a:rPr lang="en-GB" sz="1200" smtClean="0">
                <a:solidFill>
                  <a:srgbClr val="000000"/>
                </a:solidFill>
                <a:ea typeface="ヒラギノ角ゴ Pro W3" pitchFamily="96" charset="-128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200" smtClean="0">
              <a:solidFill>
                <a:srgbClr val="000000"/>
              </a:solidFill>
              <a:ea typeface="ヒラギノ角ゴ Pro W3" pitchFamily="96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687" y="4713358"/>
            <a:ext cx="5442304" cy="4468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40" tIns="45370" rIns="90740" bIns="4537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58A12F-271C-4E20-8B0F-FF14EF887390}" type="slidenum">
              <a:rPr lang="en-GB">
                <a:solidFill>
                  <a:srgbClr val="000000"/>
                </a:solidFill>
              </a:rPr>
              <a:pPr eaLnBrk="1" hangingPunct="1"/>
              <a:t>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49826" y="9428313"/>
            <a:ext cx="2946246" cy="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0" tIns="45370" rIns="90740" bIns="4537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7553CE1D-26A4-46ED-BD10-309E10BC66DB}" type="slidenum">
              <a:rPr lang="en-GB" sz="1200" smtClean="0">
                <a:solidFill>
                  <a:srgbClr val="000000"/>
                </a:solidFill>
                <a:ea typeface="ヒラギノ角ゴ Pro W3" pitchFamily="96" charset="-128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200" smtClean="0">
              <a:solidFill>
                <a:srgbClr val="000000"/>
              </a:solidFill>
              <a:ea typeface="ヒラギノ角ゴ Pro W3" pitchFamily="96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688" y="4713359"/>
            <a:ext cx="5442304" cy="4468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40" tIns="45370" rIns="90740" bIns="4537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846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7663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551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796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400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83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225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941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146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87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91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83921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737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n-IE" noProof="0" smtClean="0"/>
          </a:p>
        </p:txBody>
      </p:sp>
    </p:spTree>
    <p:extLst>
      <p:ext uri="{BB962C8B-B14F-4D97-AF65-F5344CB8AC3E}">
        <p14:creationId xmlns:p14="http://schemas.microsoft.com/office/powerpoint/2010/main" val="21052098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3225"/>
            <a:ext cx="7315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305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526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391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391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198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559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30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396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536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25511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1"/>
            <a:ext cx="25511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172075"/>
            <a:ext cx="9178926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113"/>
            <a:ext cx="65532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1463" cy="57912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ga-IE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714500"/>
            <a:ext cx="6553200" cy="1714500"/>
          </a:xfrm>
          <a:prstGeom prst="rect">
            <a:avLst/>
          </a:prstGeom>
          <a:solidFill>
            <a:srgbClr val="000000">
              <a:alpha val="60000"/>
            </a:srgbClr>
          </a:solidFill>
          <a:ln w="0">
            <a:solidFill>
              <a:schemeClr val="bg1">
                <a:alpha val="0"/>
              </a:schemeClr>
            </a:solidFill>
          </a:ln>
        </p:spPr>
        <p:txBody>
          <a:bodyPr vert="horz" rIns="360000" anchor="ctr" anchorCtr="0">
            <a:noAutofit/>
          </a:bodyPr>
          <a:lstStyle>
            <a:lvl1pPr algn="r">
              <a:defRPr sz="3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ga-IE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2631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67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691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799"/>
            <a:ext cx="2057400" cy="5105402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799"/>
            <a:ext cx="6019800" cy="5105401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426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26595"/>
            <a:ext cx="7315200" cy="731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213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n-IE" noProof="0" smtClean="0"/>
          </a:p>
        </p:txBody>
      </p:sp>
    </p:spTree>
    <p:extLst>
      <p:ext uri="{BB962C8B-B14F-4D97-AF65-F5344CB8AC3E}">
        <p14:creationId xmlns:p14="http://schemas.microsoft.com/office/powerpoint/2010/main" val="153109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3225"/>
            <a:ext cx="7315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8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391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391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7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78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81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42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9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533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25511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1"/>
            <a:ext cx="25511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2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70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4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799"/>
            <a:ext cx="2057400" cy="5105402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799"/>
            <a:ext cx="6019800" cy="5105401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65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26595"/>
            <a:ext cx="7315200" cy="731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5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3225"/>
            <a:ext cx="7315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00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87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391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391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1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94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6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9338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15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17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25511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1"/>
            <a:ext cx="25511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2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01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08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799"/>
            <a:ext cx="2057400" cy="5105402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799"/>
            <a:ext cx="6019800" cy="5105401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78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26595"/>
            <a:ext cx="7315200" cy="731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9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n-IE" noProof="0" smtClean="0"/>
          </a:p>
        </p:txBody>
      </p:sp>
    </p:spTree>
    <p:extLst>
      <p:ext uri="{BB962C8B-B14F-4D97-AF65-F5344CB8AC3E}">
        <p14:creationId xmlns:p14="http://schemas.microsoft.com/office/powerpoint/2010/main" val="802185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3225"/>
            <a:ext cx="7315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94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3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8907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391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391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14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01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96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86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72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25511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1"/>
            <a:ext cx="25511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31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54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05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799"/>
            <a:ext cx="2057400" cy="5105402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799"/>
            <a:ext cx="6019800" cy="5105401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87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26595"/>
            <a:ext cx="7315200" cy="731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9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821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3225"/>
            <a:ext cx="7315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9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60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391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391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45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9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10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25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76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25511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1"/>
            <a:ext cx="25511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90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85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4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378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799"/>
            <a:ext cx="2057400" cy="5105402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799"/>
            <a:ext cx="6019800" cy="5105401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26595"/>
            <a:ext cx="7315200" cy="731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77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n-IE" noProof="0" smtClean="0"/>
          </a:p>
        </p:txBody>
      </p:sp>
    </p:spTree>
    <p:extLst>
      <p:ext uri="{BB962C8B-B14F-4D97-AF65-F5344CB8AC3E}">
        <p14:creationId xmlns:p14="http://schemas.microsoft.com/office/powerpoint/2010/main" val="1441097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3225"/>
            <a:ext cx="7315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40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9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391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391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83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495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31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74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44869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25511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1"/>
            <a:ext cx="25511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158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48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82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799"/>
            <a:ext cx="2057400" cy="5105402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799"/>
            <a:ext cx="6019800" cy="5105401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65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26595"/>
            <a:ext cx="7315200" cy="731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06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n-IE" noProof="0" smtClean="0"/>
          </a:p>
        </p:txBody>
      </p:sp>
    </p:spTree>
    <p:extLst>
      <p:ext uri="{BB962C8B-B14F-4D97-AF65-F5344CB8AC3E}">
        <p14:creationId xmlns:p14="http://schemas.microsoft.com/office/powerpoint/2010/main" val="3257651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46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87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028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8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086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937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19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037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43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627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6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286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n-IE" noProof="0" smtClean="0"/>
          </a:p>
        </p:txBody>
      </p:sp>
    </p:spTree>
    <p:extLst>
      <p:ext uri="{BB962C8B-B14F-4D97-AF65-F5344CB8AC3E}">
        <p14:creationId xmlns:p14="http://schemas.microsoft.com/office/powerpoint/2010/main" val="6492122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885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1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7106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839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361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199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964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89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326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22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34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793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n-IE" noProof="0" smtClean="0"/>
          </a:p>
        </p:txBody>
      </p:sp>
    </p:spTree>
    <p:extLst>
      <p:ext uri="{BB962C8B-B14F-4D97-AF65-F5344CB8AC3E}">
        <p14:creationId xmlns:p14="http://schemas.microsoft.com/office/powerpoint/2010/main" val="148581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87A7-D712-4ACB-B5D6-F419E41D960B}" type="datetimeFigureOut">
              <a:rPr lang="en-IE" smtClean="0"/>
              <a:t>22/03/2018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C198-2328-43F0-8784-6518D55187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623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85800"/>
            <a:ext cx="7315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189662"/>
            <a:ext cx="6566340" cy="53181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189662"/>
            <a:ext cx="531147" cy="531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 smtClean="0">
                <a:solidFill>
                  <a:srgbClr val="00794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1" y="6189662"/>
            <a:ext cx="152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7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59828"/>
          </a:solidFill>
          <a:latin typeface="Arial"/>
          <a:ea typeface="ヒラギノ角ゴ Pro W3" pitchFamily="10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9pPr>
    </p:titleStyle>
    <p:bodyStyle>
      <a:lvl1pPr marL="360363" indent="-360363" algn="l" defTabSz="457200" rtl="0" eaLnBrk="0" fontAlgn="base" hangingPunct="0">
        <a:spcBef>
          <a:spcPct val="20000"/>
        </a:spcBef>
        <a:spcAft>
          <a:spcPts val="600"/>
        </a:spcAft>
        <a:buClr>
          <a:srgbClr val="007944"/>
        </a:buClr>
        <a:buFont typeface="Wingdings" charset="0"/>
        <a:buChar char="§"/>
        <a:defRPr sz="32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1pPr>
      <a:lvl2pPr marL="6270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AFC124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2pPr>
      <a:lvl3pPr marL="8937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6C411F"/>
        </a:buClr>
        <a:buFont typeface="Lucida Grande" charset="0"/>
        <a:buChar char="»"/>
        <a:defRPr sz="24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3pPr>
      <a:lvl4pPr marL="1168400" indent="-274638" algn="l" defTabSz="457200" rtl="0" eaLnBrk="0" fontAlgn="base" hangingPunct="0">
        <a:spcBef>
          <a:spcPct val="20000"/>
        </a:spcBef>
        <a:spcAft>
          <a:spcPts val="600"/>
        </a:spcAft>
        <a:buClr>
          <a:srgbClr val="9E743B"/>
        </a:buClr>
        <a:buFont typeface="Wingdings" charset="0"/>
        <a:buChar char="§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4pPr>
      <a:lvl5pPr marL="1347788" indent="-273050" algn="l" defTabSz="457200" rtl="0" eaLnBrk="0" fontAlgn="base" hangingPunct="0">
        <a:spcBef>
          <a:spcPct val="20000"/>
        </a:spcBef>
        <a:spcAft>
          <a:spcPts val="600"/>
        </a:spcAft>
        <a:buClr>
          <a:srgbClr val="DC6D36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85800"/>
            <a:ext cx="7315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189662"/>
            <a:ext cx="6566340" cy="53181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189662"/>
            <a:ext cx="531147" cy="531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 smtClean="0">
                <a:solidFill>
                  <a:srgbClr val="00794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1" y="6189662"/>
            <a:ext cx="152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9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59828"/>
          </a:solidFill>
          <a:latin typeface="Arial"/>
          <a:ea typeface="ヒラギノ角ゴ Pro W3" pitchFamily="10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9pPr>
    </p:titleStyle>
    <p:bodyStyle>
      <a:lvl1pPr marL="360363" indent="-360363" algn="l" defTabSz="457200" rtl="0" eaLnBrk="0" fontAlgn="base" hangingPunct="0">
        <a:spcBef>
          <a:spcPct val="20000"/>
        </a:spcBef>
        <a:spcAft>
          <a:spcPts val="600"/>
        </a:spcAft>
        <a:buClr>
          <a:srgbClr val="007944"/>
        </a:buClr>
        <a:buFont typeface="Wingdings" charset="0"/>
        <a:buChar char="§"/>
        <a:defRPr sz="32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1pPr>
      <a:lvl2pPr marL="6270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AFC124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2pPr>
      <a:lvl3pPr marL="8937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6C411F"/>
        </a:buClr>
        <a:buFont typeface="Lucida Grande" charset="0"/>
        <a:buChar char="»"/>
        <a:defRPr sz="24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3pPr>
      <a:lvl4pPr marL="1168400" indent="-274638" algn="l" defTabSz="457200" rtl="0" eaLnBrk="0" fontAlgn="base" hangingPunct="0">
        <a:spcBef>
          <a:spcPct val="20000"/>
        </a:spcBef>
        <a:spcAft>
          <a:spcPts val="600"/>
        </a:spcAft>
        <a:buClr>
          <a:srgbClr val="9E743B"/>
        </a:buClr>
        <a:buFont typeface="Wingdings" charset="0"/>
        <a:buChar char="§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4pPr>
      <a:lvl5pPr marL="1347788" indent="-273050" algn="l" defTabSz="457200" rtl="0" eaLnBrk="0" fontAlgn="base" hangingPunct="0">
        <a:spcBef>
          <a:spcPct val="20000"/>
        </a:spcBef>
        <a:spcAft>
          <a:spcPts val="600"/>
        </a:spcAft>
        <a:buClr>
          <a:srgbClr val="DC6D36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85800"/>
            <a:ext cx="7315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189662"/>
            <a:ext cx="6566340" cy="53181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189662"/>
            <a:ext cx="531147" cy="531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 smtClean="0">
                <a:solidFill>
                  <a:srgbClr val="00794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1" y="6189662"/>
            <a:ext cx="152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75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00" r:id="rId1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59828"/>
          </a:solidFill>
          <a:latin typeface="Arial"/>
          <a:ea typeface="ヒラギノ角ゴ Pro W3" pitchFamily="10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9pPr>
    </p:titleStyle>
    <p:bodyStyle>
      <a:lvl1pPr marL="360363" indent="-360363" algn="l" defTabSz="457200" rtl="0" eaLnBrk="0" fontAlgn="base" hangingPunct="0">
        <a:spcBef>
          <a:spcPct val="20000"/>
        </a:spcBef>
        <a:spcAft>
          <a:spcPts val="600"/>
        </a:spcAft>
        <a:buClr>
          <a:srgbClr val="007944"/>
        </a:buClr>
        <a:buFont typeface="Wingdings" charset="0"/>
        <a:buChar char="§"/>
        <a:defRPr sz="32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1pPr>
      <a:lvl2pPr marL="6270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AFC124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2pPr>
      <a:lvl3pPr marL="8937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6C411F"/>
        </a:buClr>
        <a:buFont typeface="Lucida Grande" charset="0"/>
        <a:buChar char="»"/>
        <a:defRPr sz="24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3pPr>
      <a:lvl4pPr marL="1168400" indent="-274638" algn="l" defTabSz="457200" rtl="0" eaLnBrk="0" fontAlgn="base" hangingPunct="0">
        <a:spcBef>
          <a:spcPct val="20000"/>
        </a:spcBef>
        <a:spcAft>
          <a:spcPts val="600"/>
        </a:spcAft>
        <a:buClr>
          <a:srgbClr val="9E743B"/>
        </a:buClr>
        <a:buFont typeface="Wingdings" charset="0"/>
        <a:buChar char="§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4pPr>
      <a:lvl5pPr marL="1347788" indent="-273050" algn="l" defTabSz="457200" rtl="0" eaLnBrk="0" fontAlgn="base" hangingPunct="0">
        <a:spcBef>
          <a:spcPct val="20000"/>
        </a:spcBef>
        <a:spcAft>
          <a:spcPts val="600"/>
        </a:spcAft>
        <a:buClr>
          <a:srgbClr val="DC6D36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85800"/>
            <a:ext cx="7315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189662"/>
            <a:ext cx="6566340" cy="53181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189662"/>
            <a:ext cx="531147" cy="531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 smtClean="0">
                <a:solidFill>
                  <a:srgbClr val="00794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1" y="6189662"/>
            <a:ext cx="152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71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59828"/>
          </a:solidFill>
          <a:latin typeface="Arial"/>
          <a:ea typeface="ヒラギノ角ゴ Pro W3" pitchFamily="10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9pPr>
    </p:titleStyle>
    <p:bodyStyle>
      <a:lvl1pPr marL="360363" indent="-360363" algn="l" defTabSz="457200" rtl="0" eaLnBrk="0" fontAlgn="base" hangingPunct="0">
        <a:spcBef>
          <a:spcPct val="20000"/>
        </a:spcBef>
        <a:spcAft>
          <a:spcPts val="600"/>
        </a:spcAft>
        <a:buClr>
          <a:srgbClr val="007944"/>
        </a:buClr>
        <a:buFont typeface="Wingdings" charset="0"/>
        <a:buChar char="§"/>
        <a:defRPr sz="32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1pPr>
      <a:lvl2pPr marL="6270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AFC124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2pPr>
      <a:lvl3pPr marL="8937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6C411F"/>
        </a:buClr>
        <a:buFont typeface="Lucida Grande" charset="0"/>
        <a:buChar char="»"/>
        <a:defRPr sz="24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3pPr>
      <a:lvl4pPr marL="1168400" indent="-274638" algn="l" defTabSz="457200" rtl="0" eaLnBrk="0" fontAlgn="base" hangingPunct="0">
        <a:spcBef>
          <a:spcPct val="20000"/>
        </a:spcBef>
        <a:spcAft>
          <a:spcPts val="600"/>
        </a:spcAft>
        <a:buClr>
          <a:srgbClr val="9E743B"/>
        </a:buClr>
        <a:buFont typeface="Wingdings" charset="0"/>
        <a:buChar char="§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4pPr>
      <a:lvl5pPr marL="1347788" indent="-273050" algn="l" defTabSz="457200" rtl="0" eaLnBrk="0" fontAlgn="base" hangingPunct="0">
        <a:spcBef>
          <a:spcPct val="20000"/>
        </a:spcBef>
        <a:spcAft>
          <a:spcPts val="600"/>
        </a:spcAft>
        <a:buClr>
          <a:srgbClr val="DC6D36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85800"/>
            <a:ext cx="7315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189662"/>
            <a:ext cx="6566340" cy="53181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ea typeface="ヒラギノ角ゴ Pro W3" charset="0"/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ea typeface="ヒラギノ角ゴ Pro W3" charset="0"/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  <a:ea typeface="ヒラギノ角ゴ Pro W3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189662"/>
            <a:ext cx="531147" cy="531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 smtClean="0">
                <a:solidFill>
                  <a:srgbClr val="007944"/>
                </a:solidFill>
                <a:ea typeface="ヒラギノ角ゴ Pro W3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7944"/>
              </a:solidFill>
              <a:ea typeface="ヒラギノ角ゴ Pro W3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1" y="6189662"/>
            <a:ext cx="152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85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59828"/>
          </a:solidFill>
          <a:latin typeface="Arial"/>
          <a:ea typeface="ヒラギノ角ゴ Pro W3" pitchFamily="10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9pPr>
    </p:titleStyle>
    <p:bodyStyle>
      <a:lvl1pPr marL="360363" indent="-360363" algn="l" defTabSz="457200" rtl="0" eaLnBrk="0" fontAlgn="base" hangingPunct="0">
        <a:spcBef>
          <a:spcPct val="20000"/>
        </a:spcBef>
        <a:spcAft>
          <a:spcPts val="600"/>
        </a:spcAft>
        <a:buClr>
          <a:srgbClr val="007944"/>
        </a:buClr>
        <a:buFont typeface="Wingdings" charset="0"/>
        <a:buChar char="§"/>
        <a:defRPr sz="32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1pPr>
      <a:lvl2pPr marL="6270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AFC124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2pPr>
      <a:lvl3pPr marL="8937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6C411F"/>
        </a:buClr>
        <a:buFont typeface="Lucida Grande" charset="0"/>
        <a:buChar char="»"/>
        <a:defRPr sz="24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3pPr>
      <a:lvl4pPr marL="1168400" indent="-274638" algn="l" defTabSz="457200" rtl="0" eaLnBrk="0" fontAlgn="base" hangingPunct="0">
        <a:spcBef>
          <a:spcPct val="20000"/>
        </a:spcBef>
        <a:spcAft>
          <a:spcPts val="600"/>
        </a:spcAft>
        <a:buClr>
          <a:srgbClr val="9E743B"/>
        </a:buClr>
        <a:buFont typeface="Wingdings" charset="0"/>
        <a:buChar char="§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4pPr>
      <a:lvl5pPr marL="1347788" indent="-273050" algn="l" defTabSz="457200" rtl="0" eaLnBrk="0" fontAlgn="base" hangingPunct="0">
        <a:spcBef>
          <a:spcPct val="20000"/>
        </a:spcBef>
        <a:spcAft>
          <a:spcPts val="600"/>
        </a:spcAft>
        <a:buClr>
          <a:srgbClr val="DC6D36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85800"/>
            <a:ext cx="7315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189662"/>
            <a:ext cx="6566340" cy="53181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189662"/>
            <a:ext cx="531147" cy="531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 smtClean="0">
                <a:solidFill>
                  <a:srgbClr val="00794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1" y="6189662"/>
            <a:ext cx="152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8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59828"/>
          </a:solidFill>
          <a:latin typeface="Arial"/>
          <a:ea typeface="ヒラギノ角ゴ Pro W3" pitchFamily="10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9pPr>
    </p:titleStyle>
    <p:bodyStyle>
      <a:lvl1pPr marL="360363" indent="-360363" algn="l" defTabSz="457200" rtl="0" eaLnBrk="0" fontAlgn="base" hangingPunct="0">
        <a:spcBef>
          <a:spcPct val="20000"/>
        </a:spcBef>
        <a:spcAft>
          <a:spcPts val="600"/>
        </a:spcAft>
        <a:buClr>
          <a:srgbClr val="007944"/>
        </a:buClr>
        <a:buFont typeface="Wingdings" charset="0"/>
        <a:buChar char="§"/>
        <a:defRPr sz="32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1pPr>
      <a:lvl2pPr marL="6270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AFC124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2pPr>
      <a:lvl3pPr marL="8937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6C411F"/>
        </a:buClr>
        <a:buFont typeface="Lucida Grande" charset="0"/>
        <a:buChar char="»"/>
        <a:defRPr sz="24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3pPr>
      <a:lvl4pPr marL="1168400" indent="-274638" algn="l" defTabSz="457200" rtl="0" eaLnBrk="0" fontAlgn="base" hangingPunct="0">
        <a:spcBef>
          <a:spcPct val="20000"/>
        </a:spcBef>
        <a:spcAft>
          <a:spcPts val="600"/>
        </a:spcAft>
        <a:buClr>
          <a:srgbClr val="9E743B"/>
        </a:buClr>
        <a:buFont typeface="Wingdings" charset="0"/>
        <a:buChar char="§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4pPr>
      <a:lvl5pPr marL="1347788" indent="-273050" algn="l" defTabSz="457200" rtl="0" eaLnBrk="0" fontAlgn="base" hangingPunct="0">
        <a:spcBef>
          <a:spcPct val="20000"/>
        </a:spcBef>
        <a:spcAft>
          <a:spcPts val="600"/>
        </a:spcAft>
        <a:buClr>
          <a:srgbClr val="DC6D36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6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0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AE63-9520-4BD2-B32A-39598DC4D1E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962E6-CB21-483A-B179-E8A46D99117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6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1"/>
          <p:cNvSpPr>
            <a:spLocks noGrp="1"/>
          </p:cNvSpPr>
          <p:nvPr>
            <p:ph type="title"/>
          </p:nvPr>
        </p:nvSpPr>
        <p:spPr bwMode="auto">
          <a:xfrm>
            <a:off x="0" y="498443"/>
            <a:ext cx="6553200" cy="1075833"/>
          </a:xfrm>
          <a:solidFill>
            <a:srgbClr val="000000">
              <a:alpha val="59999"/>
            </a:srgbClr>
          </a:solidFill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bIns="45720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ヒラギノ角ゴ Pro W3" charset="0"/>
                <a:cs typeface="Arial" charset="0"/>
              </a:rPr>
              <a:t>Ballyhaise Dairy Research </a:t>
            </a:r>
            <a:r>
              <a:rPr lang="en-US" dirty="0" smtClean="0">
                <a:latin typeface="Arial" charset="0"/>
                <a:ea typeface="ヒラギノ角ゴ Pro W3" charset="0"/>
                <a:cs typeface="Arial" charset="0"/>
              </a:rPr>
              <a:t>2018</a:t>
            </a: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161138"/>
            <a:ext cx="9178926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56"/>
            <a:ext cx="65532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r="3969"/>
          <a:stretch>
            <a:fillRect/>
          </a:stretch>
        </p:blipFill>
        <p:spPr bwMode="auto">
          <a:xfrm>
            <a:off x="2083325" y="2187018"/>
            <a:ext cx="5382704" cy="286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1152128"/>
          </a:xfrm>
        </p:spPr>
        <p:txBody>
          <a:bodyPr/>
          <a:lstStyle/>
          <a:p>
            <a:r>
              <a:rPr lang="en-IE" dirty="0" smtClean="0">
                <a:solidFill>
                  <a:srgbClr val="00823B"/>
                </a:solidFill>
                <a:latin typeface="Comic Sans MS" pitchFamily="66" charset="0"/>
              </a:rPr>
              <a:t>Ballyhaise System</a:t>
            </a:r>
            <a:endParaRPr lang="en-I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356398"/>
              </p:ext>
            </p:extLst>
          </p:nvPr>
        </p:nvGraphicFramePr>
        <p:xfrm>
          <a:off x="755577" y="1362074"/>
          <a:ext cx="7560840" cy="437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75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705850" cy="4572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IE" sz="3200" b="1" dirty="0">
                <a:solidFill>
                  <a:srgbClr val="00823B"/>
                </a:solidFill>
                <a:latin typeface="Comic Sans MS" pitchFamily="66" charset="0"/>
                <a:ea typeface="ヒラギノ角ゴ Pro W3" pitchFamily="100" charset="-128"/>
                <a:cs typeface="Arial"/>
              </a:rPr>
              <a:t>Ballyhaise Targets</a:t>
            </a:r>
          </a:p>
        </p:txBody>
      </p:sp>
      <p:graphicFrame>
        <p:nvGraphicFramePr>
          <p:cNvPr id="3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59885702"/>
              </p:ext>
            </p:extLst>
          </p:nvPr>
        </p:nvGraphicFramePr>
        <p:xfrm>
          <a:off x="238125" y="1563688"/>
          <a:ext cx="8839200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997" name="Oval 2"/>
          <p:cNvSpPr>
            <a:spLocks noChangeArrowheads="1"/>
          </p:cNvSpPr>
          <p:nvPr/>
        </p:nvSpPr>
        <p:spPr bwMode="auto">
          <a:xfrm>
            <a:off x="8172450" y="4941888"/>
            <a:ext cx="720725" cy="719137"/>
          </a:xfrm>
          <a:prstGeom prst="ellipse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84998" name="Oval 5"/>
          <p:cNvSpPr>
            <a:spLocks noChangeArrowheads="1"/>
          </p:cNvSpPr>
          <p:nvPr/>
        </p:nvSpPr>
        <p:spPr bwMode="auto">
          <a:xfrm>
            <a:off x="6372225" y="3933825"/>
            <a:ext cx="720725" cy="719138"/>
          </a:xfrm>
          <a:prstGeom prst="ellipse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84999" name="Oval 6"/>
          <p:cNvSpPr>
            <a:spLocks noChangeArrowheads="1"/>
          </p:cNvSpPr>
          <p:nvPr/>
        </p:nvSpPr>
        <p:spPr bwMode="auto">
          <a:xfrm>
            <a:off x="3937000" y="4297363"/>
            <a:ext cx="720725" cy="719137"/>
          </a:xfrm>
          <a:prstGeom prst="ellipse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85000" name="Oval 7"/>
          <p:cNvSpPr>
            <a:spLocks noChangeArrowheads="1"/>
          </p:cNvSpPr>
          <p:nvPr/>
        </p:nvSpPr>
        <p:spPr bwMode="auto">
          <a:xfrm>
            <a:off x="2339975" y="2852738"/>
            <a:ext cx="719138" cy="720725"/>
          </a:xfrm>
          <a:prstGeom prst="ellipse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85001" name="TextBox 2"/>
          <p:cNvSpPr txBox="1">
            <a:spLocks noChangeArrowheads="1"/>
          </p:cNvSpPr>
          <p:nvPr/>
        </p:nvSpPr>
        <p:spPr bwMode="auto">
          <a:xfrm>
            <a:off x="1792288" y="2492375"/>
            <a:ext cx="191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/>
            <a:r>
              <a:rPr lang="en-IE" sz="1800" b="1">
                <a:solidFill>
                  <a:prstClr val="black"/>
                </a:solidFill>
              </a:rPr>
              <a:t>Peak Oct 1</a:t>
            </a:r>
            <a:r>
              <a:rPr lang="en-IE" sz="1800" b="1" baseline="30000">
                <a:solidFill>
                  <a:prstClr val="black"/>
                </a:solidFill>
              </a:rPr>
              <a:t>st</a:t>
            </a:r>
            <a:r>
              <a:rPr lang="en-IE" sz="1800" b="1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n-IE" sz="1800" b="1">
                <a:solidFill>
                  <a:prstClr val="black"/>
                </a:solidFill>
              </a:rPr>
              <a:t>1,150 kg DM/ha</a:t>
            </a:r>
          </a:p>
        </p:txBody>
      </p:sp>
      <p:sp>
        <p:nvSpPr>
          <p:cNvPr id="85002" name="TextBox 9"/>
          <p:cNvSpPr txBox="1">
            <a:spLocks noChangeArrowheads="1"/>
          </p:cNvSpPr>
          <p:nvPr/>
        </p:nvSpPr>
        <p:spPr bwMode="auto">
          <a:xfrm>
            <a:off x="3144965" y="4724400"/>
            <a:ext cx="2074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/>
            <a:r>
              <a:rPr lang="en-IE" sz="1800" b="1" dirty="0">
                <a:solidFill>
                  <a:prstClr val="black"/>
                </a:solidFill>
              </a:rPr>
              <a:t>Housing Nov </a:t>
            </a:r>
            <a:r>
              <a:rPr lang="en-IE" sz="1800" b="1" dirty="0" smtClean="0">
                <a:solidFill>
                  <a:prstClr val="black"/>
                </a:solidFill>
              </a:rPr>
              <a:t>10</a:t>
            </a:r>
            <a:r>
              <a:rPr lang="en-IE" sz="1800" b="1" baseline="30000" dirty="0" smtClean="0">
                <a:solidFill>
                  <a:prstClr val="black"/>
                </a:solidFill>
              </a:rPr>
              <a:t>th</a:t>
            </a:r>
            <a:endParaRPr lang="en-IE" sz="1800" b="1" baseline="30000" dirty="0">
              <a:solidFill>
                <a:prstClr val="black"/>
              </a:solidFill>
            </a:endParaRPr>
          </a:p>
          <a:p>
            <a:pPr algn="ctr"/>
            <a:r>
              <a:rPr lang="en-IE" sz="1800" b="1" dirty="0">
                <a:solidFill>
                  <a:prstClr val="black"/>
                </a:solidFill>
              </a:rPr>
              <a:t>650 kg DM/ha</a:t>
            </a:r>
          </a:p>
        </p:txBody>
      </p:sp>
      <p:sp>
        <p:nvSpPr>
          <p:cNvPr id="85003" name="TextBox 10"/>
          <p:cNvSpPr txBox="1">
            <a:spLocks noChangeArrowheads="1"/>
          </p:cNvSpPr>
          <p:nvPr/>
        </p:nvSpPr>
        <p:spPr bwMode="auto">
          <a:xfrm>
            <a:off x="5904242" y="3500438"/>
            <a:ext cx="198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/>
            <a:r>
              <a:rPr lang="en-IE" sz="1800" b="1" dirty="0">
                <a:solidFill>
                  <a:prstClr val="black"/>
                </a:solidFill>
              </a:rPr>
              <a:t>Turnout Feb </a:t>
            </a:r>
            <a:r>
              <a:rPr lang="en-IE" sz="1800" b="1" dirty="0" smtClean="0">
                <a:solidFill>
                  <a:prstClr val="black"/>
                </a:solidFill>
              </a:rPr>
              <a:t>15</a:t>
            </a:r>
            <a:r>
              <a:rPr lang="en-IE" sz="1800" b="1" baseline="30000" dirty="0" smtClean="0">
                <a:solidFill>
                  <a:prstClr val="black"/>
                </a:solidFill>
              </a:rPr>
              <a:t>th</a:t>
            </a:r>
            <a:endParaRPr lang="en-IE" sz="1800" b="1" baseline="30000" dirty="0">
              <a:solidFill>
                <a:prstClr val="black"/>
              </a:solidFill>
            </a:endParaRPr>
          </a:p>
          <a:p>
            <a:pPr algn="ctr"/>
            <a:r>
              <a:rPr lang="en-IE" sz="1800" b="1" dirty="0" smtClean="0">
                <a:solidFill>
                  <a:prstClr val="black"/>
                </a:solidFill>
              </a:rPr>
              <a:t>850 </a:t>
            </a:r>
            <a:r>
              <a:rPr lang="en-IE" sz="1800" b="1" dirty="0">
                <a:solidFill>
                  <a:prstClr val="black"/>
                </a:solidFill>
              </a:rPr>
              <a:t>kg DM/ha</a:t>
            </a:r>
          </a:p>
        </p:txBody>
      </p:sp>
      <p:sp>
        <p:nvSpPr>
          <p:cNvPr id="85004" name="TextBox 11"/>
          <p:cNvSpPr txBox="1">
            <a:spLocks noChangeArrowheads="1"/>
          </p:cNvSpPr>
          <p:nvPr/>
        </p:nvSpPr>
        <p:spPr bwMode="auto">
          <a:xfrm>
            <a:off x="6740038" y="5229225"/>
            <a:ext cx="2425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/>
            <a:r>
              <a:rPr lang="en-IE" sz="1800" b="1" dirty="0">
                <a:solidFill>
                  <a:prstClr val="black"/>
                </a:solidFill>
              </a:rPr>
              <a:t>Magic day April </a:t>
            </a:r>
            <a:r>
              <a:rPr lang="en-IE" sz="1800" b="1" dirty="0" smtClean="0">
                <a:solidFill>
                  <a:prstClr val="black"/>
                </a:solidFill>
              </a:rPr>
              <a:t>15</a:t>
            </a:r>
            <a:r>
              <a:rPr lang="en-IE" sz="1800" b="1" baseline="30000" dirty="0" smtClean="0">
                <a:solidFill>
                  <a:prstClr val="black"/>
                </a:solidFill>
              </a:rPr>
              <a:t>th</a:t>
            </a:r>
            <a:r>
              <a:rPr lang="en-IE" sz="1800" b="1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n-IE" sz="1800" b="1" dirty="0" smtClean="0">
                <a:solidFill>
                  <a:prstClr val="black"/>
                </a:solidFill>
              </a:rPr>
              <a:t>500 </a:t>
            </a:r>
            <a:r>
              <a:rPr lang="en-IE" sz="1800" b="1" dirty="0">
                <a:solidFill>
                  <a:prstClr val="black"/>
                </a:solidFill>
              </a:rPr>
              <a:t>kg DM/ha</a:t>
            </a:r>
          </a:p>
        </p:txBody>
      </p:sp>
    </p:spTree>
    <p:extLst>
      <p:ext uri="{BB962C8B-B14F-4D97-AF65-F5344CB8AC3E}">
        <p14:creationId xmlns:p14="http://schemas.microsoft.com/office/powerpoint/2010/main" val="24009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07950" y="44450"/>
            <a:ext cx="9036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3200" b="1" dirty="0">
                <a:solidFill>
                  <a:srgbClr val="00823B"/>
                </a:solidFill>
                <a:latin typeface="Comic Sans MS" pitchFamily="66" charset="0"/>
                <a:ea typeface="ヒラギノ角ゴ Pro W3" pitchFamily="100" charset="-128"/>
                <a:cs typeface="Arial"/>
              </a:rPr>
              <a:t>Closing and Opening Covers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5397500"/>
            <a:ext cx="65710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IE" dirty="0">
                <a:solidFill>
                  <a:prstClr val="black"/>
                </a:solidFill>
              </a:rPr>
              <a:t>Average overwinter growth is 1.5 kg DM / ha per day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IE" dirty="0">
                <a:solidFill>
                  <a:prstClr val="black"/>
                </a:solidFill>
              </a:rPr>
              <a:t>Closing on the 5</a:t>
            </a:r>
            <a:r>
              <a:rPr lang="en-IE" baseline="30000" dirty="0">
                <a:solidFill>
                  <a:prstClr val="black"/>
                </a:solidFill>
              </a:rPr>
              <a:t>th</a:t>
            </a:r>
            <a:r>
              <a:rPr lang="en-IE" dirty="0">
                <a:solidFill>
                  <a:prstClr val="black"/>
                </a:solidFill>
              </a:rPr>
              <a:t> of October is too late (25</a:t>
            </a:r>
            <a:r>
              <a:rPr lang="en-IE" baseline="30000" dirty="0">
                <a:solidFill>
                  <a:prstClr val="black"/>
                </a:solidFill>
              </a:rPr>
              <a:t>th</a:t>
            </a:r>
            <a:r>
              <a:rPr lang="en-IE" dirty="0">
                <a:solidFill>
                  <a:prstClr val="black"/>
                </a:solidFill>
              </a:rPr>
              <a:t> of </a:t>
            </a:r>
            <a:r>
              <a:rPr lang="en-IE" dirty="0">
                <a:solidFill>
                  <a:prstClr val="black"/>
                </a:solidFill>
              </a:rPr>
              <a:t>September)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IE" dirty="0">
                <a:solidFill>
                  <a:prstClr val="black"/>
                </a:solidFill>
              </a:rPr>
              <a:t>70</a:t>
            </a:r>
            <a:r>
              <a:rPr lang="en-IE" dirty="0">
                <a:solidFill>
                  <a:prstClr val="black"/>
                </a:solidFill>
              </a:rPr>
              <a:t>% grazed by 1</a:t>
            </a:r>
            <a:r>
              <a:rPr lang="en-IE" baseline="30000" dirty="0">
                <a:solidFill>
                  <a:prstClr val="black"/>
                </a:solidFill>
              </a:rPr>
              <a:t>st</a:t>
            </a:r>
            <a:r>
              <a:rPr lang="en-IE" dirty="0">
                <a:solidFill>
                  <a:prstClr val="black"/>
                </a:solidFill>
              </a:rPr>
              <a:t> of November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111125" y="549275"/>
            <a:ext cx="8824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prstClr val="black"/>
                </a:solidFill>
              </a:rPr>
              <a:t>Essential </a:t>
            </a:r>
            <a:r>
              <a:rPr lang="en-IE" dirty="0">
                <a:solidFill>
                  <a:prstClr val="black"/>
                </a:solidFill>
              </a:rPr>
              <a:t>to carry some high pre-grazing herbage into winter</a:t>
            </a:r>
          </a:p>
          <a:p>
            <a:pPr>
              <a:buFont typeface="Arial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 Target AFC 600kg – 650kg DM/ha at closing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269962"/>
              </p:ext>
            </p:extLst>
          </p:nvPr>
        </p:nvGraphicFramePr>
        <p:xfrm>
          <a:off x="539552" y="1556792"/>
          <a:ext cx="77048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96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930400" y="2262188"/>
            <a:ext cx="7232650" cy="796925"/>
            <a:chOff x="1216" y="1348"/>
            <a:chExt cx="4556" cy="502"/>
          </a:xfrm>
        </p:grpSpPr>
        <p:grpSp>
          <p:nvGrpSpPr>
            <p:cNvPr id="20502" name="Group 3"/>
            <p:cNvGrpSpPr>
              <a:grpSpLocks/>
            </p:cNvGrpSpPr>
            <p:nvPr/>
          </p:nvGrpSpPr>
          <p:grpSpPr bwMode="auto">
            <a:xfrm>
              <a:off x="1216" y="1348"/>
              <a:ext cx="4556" cy="502"/>
              <a:chOff x="1216" y="1348"/>
              <a:chExt cx="4556" cy="502"/>
            </a:xfrm>
          </p:grpSpPr>
          <p:grpSp>
            <p:nvGrpSpPr>
              <p:cNvPr id="20506" name="Group 4"/>
              <p:cNvGrpSpPr>
                <a:grpSpLocks/>
              </p:cNvGrpSpPr>
              <p:nvPr/>
            </p:nvGrpSpPr>
            <p:grpSpPr bwMode="auto">
              <a:xfrm>
                <a:off x="1216" y="1348"/>
                <a:ext cx="3655" cy="502"/>
                <a:chOff x="1216" y="1555"/>
                <a:chExt cx="3655" cy="502"/>
              </a:xfrm>
            </p:grpSpPr>
            <p:sp>
              <p:nvSpPr>
                <p:cNvPr id="20510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216" y="1563"/>
                  <a:ext cx="0" cy="49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1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871" y="1555"/>
                  <a:ext cx="0" cy="49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507" name="Rectangle 7"/>
              <p:cNvSpPr>
                <a:spLocks noChangeArrowheads="1"/>
              </p:cNvSpPr>
              <p:nvPr/>
            </p:nvSpPr>
            <p:spPr bwMode="auto">
              <a:xfrm>
                <a:off x="1216" y="1384"/>
                <a:ext cx="3639" cy="457"/>
              </a:xfrm>
              <a:prstGeom prst="rect">
                <a:avLst/>
              </a:prstGeom>
              <a:solidFill>
                <a:srgbClr val="008000">
                  <a:alpha val="7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E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8" name="Text Box 8"/>
              <p:cNvSpPr txBox="1">
                <a:spLocks noChangeArrowheads="1"/>
              </p:cNvSpPr>
              <p:nvPr/>
            </p:nvSpPr>
            <p:spPr bwMode="auto">
              <a:xfrm>
                <a:off x="1966" y="1493"/>
                <a:ext cx="1810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IE" sz="2400" b="1">
                    <a:solidFill>
                      <a:srgbClr val="FFFFFF"/>
                    </a:solidFill>
                  </a:rPr>
                  <a:t>Additional Grass</a:t>
                </a:r>
                <a:endParaRPr lang="en-GB" sz="24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9" name="Text Box 9"/>
              <p:cNvSpPr txBox="1">
                <a:spLocks noChangeArrowheads="1"/>
              </p:cNvSpPr>
              <p:nvPr/>
            </p:nvSpPr>
            <p:spPr bwMode="auto">
              <a:xfrm>
                <a:off x="4912" y="1387"/>
                <a:ext cx="860" cy="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IE" sz="1600" b="1" dirty="0" smtClean="0">
                    <a:solidFill>
                      <a:srgbClr val="CC0000"/>
                    </a:solidFill>
                  </a:rPr>
                  <a:t>HO: </a:t>
                </a:r>
                <a:r>
                  <a:rPr lang="en-IE" sz="1600" b="1" dirty="0">
                    <a:solidFill>
                      <a:srgbClr val="CC0000"/>
                    </a:solidFill>
                  </a:rPr>
                  <a:t>SR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IE" sz="1600" b="1" dirty="0">
                    <a:solidFill>
                      <a:srgbClr val="CC0000"/>
                    </a:solidFill>
                  </a:rPr>
                  <a:t>4.5 cows/ha</a:t>
                </a:r>
                <a:endParaRPr lang="en-GB" sz="16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0503" name="Group 10"/>
            <p:cNvGrpSpPr>
              <a:grpSpLocks/>
            </p:cNvGrpSpPr>
            <p:nvPr/>
          </p:nvGrpSpPr>
          <p:grpSpPr bwMode="auto">
            <a:xfrm>
              <a:off x="1225" y="1384"/>
              <a:ext cx="3639" cy="466"/>
              <a:chOff x="1225" y="1384"/>
              <a:chExt cx="3639" cy="466"/>
            </a:xfrm>
          </p:grpSpPr>
          <p:sp>
            <p:nvSpPr>
              <p:cNvPr id="20504" name="Freeform 11"/>
              <p:cNvSpPr>
                <a:spLocks/>
              </p:cNvSpPr>
              <p:nvPr/>
            </p:nvSpPr>
            <p:spPr bwMode="auto">
              <a:xfrm>
                <a:off x="1225" y="1393"/>
                <a:ext cx="476" cy="457"/>
              </a:xfrm>
              <a:custGeom>
                <a:avLst/>
                <a:gdLst>
                  <a:gd name="T0" fmla="*/ 0 w 476"/>
                  <a:gd name="T1" fmla="*/ 475 h 448"/>
                  <a:gd name="T2" fmla="*/ 0 w 476"/>
                  <a:gd name="T3" fmla="*/ 0 h 448"/>
                  <a:gd name="T4" fmla="*/ 476 w 476"/>
                  <a:gd name="T5" fmla="*/ 0 h 448"/>
                  <a:gd name="T6" fmla="*/ 348 w 476"/>
                  <a:gd name="T7" fmla="*/ 475 h 448"/>
                  <a:gd name="T8" fmla="*/ 0 w 476"/>
                  <a:gd name="T9" fmla="*/ 475 h 4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6" h="448">
                    <a:moveTo>
                      <a:pt x="0" y="448"/>
                    </a:moveTo>
                    <a:lnTo>
                      <a:pt x="0" y="0"/>
                    </a:lnTo>
                    <a:lnTo>
                      <a:pt x="476" y="0"/>
                    </a:lnTo>
                    <a:lnTo>
                      <a:pt x="348" y="448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5" name="Freeform 12"/>
              <p:cNvSpPr>
                <a:spLocks/>
              </p:cNvSpPr>
              <p:nvPr/>
            </p:nvSpPr>
            <p:spPr bwMode="auto">
              <a:xfrm>
                <a:off x="3803" y="1384"/>
                <a:ext cx="1061" cy="448"/>
              </a:xfrm>
              <a:custGeom>
                <a:avLst/>
                <a:gdLst>
                  <a:gd name="T0" fmla="*/ 1061 w 1061"/>
                  <a:gd name="T1" fmla="*/ 448 h 448"/>
                  <a:gd name="T2" fmla="*/ 384 w 1061"/>
                  <a:gd name="T3" fmla="*/ 448 h 448"/>
                  <a:gd name="T4" fmla="*/ 275 w 1061"/>
                  <a:gd name="T5" fmla="*/ 265 h 448"/>
                  <a:gd name="T6" fmla="*/ 165 w 1061"/>
                  <a:gd name="T7" fmla="*/ 174 h 448"/>
                  <a:gd name="T8" fmla="*/ 55 w 1061"/>
                  <a:gd name="T9" fmla="*/ 55 h 448"/>
                  <a:gd name="T10" fmla="*/ 0 w 1061"/>
                  <a:gd name="T11" fmla="*/ 0 h 448"/>
                  <a:gd name="T12" fmla="*/ 1052 w 1061"/>
                  <a:gd name="T13" fmla="*/ 0 h 448"/>
                  <a:gd name="T14" fmla="*/ 1061 w 1061"/>
                  <a:gd name="T15" fmla="*/ 448 h 4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61" h="448">
                    <a:moveTo>
                      <a:pt x="1061" y="448"/>
                    </a:moveTo>
                    <a:lnTo>
                      <a:pt x="384" y="448"/>
                    </a:lnTo>
                    <a:lnTo>
                      <a:pt x="275" y="265"/>
                    </a:lnTo>
                    <a:lnTo>
                      <a:pt x="165" y="174"/>
                    </a:lnTo>
                    <a:lnTo>
                      <a:pt x="55" y="55"/>
                    </a:lnTo>
                    <a:lnTo>
                      <a:pt x="0" y="0"/>
                    </a:lnTo>
                    <a:lnTo>
                      <a:pt x="1052" y="0"/>
                    </a:lnTo>
                    <a:lnTo>
                      <a:pt x="1061" y="44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2220913" y="731838"/>
            <a:ext cx="4832350" cy="1371600"/>
            <a:chOff x="1399" y="591"/>
            <a:chExt cx="3044" cy="864"/>
          </a:xfrm>
        </p:grpSpPr>
        <p:sp>
          <p:nvSpPr>
            <p:cNvPr id="20498" name="Line 14"/>
            <p:cNvSpPr>
              <a:spLocks noChangeShapeType="1"/>
            </p:cNvSpPr>
            <p:nvPr/>
          </p:nvSpPr>
          <p:spPr bwMode="auto">
            <a:xfrm>
              <a:off x="1399" y="750"/>
              <a:ext cx="3044" cy="0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sp>
          <p:nvSpPr>
            <p:cNvPr id="20499" name="Line 15"/>
            <p:cNvSpPr>
              <a:spLocks noChangeShapeType="1"/>
            </p:cNvSpPr>
            <p:nvPr/>
          </p:nvSpPr>
          <p:spPr bwMode="auto">
            <a:xfrm>
              <a:off x="1408" y="741"/>
              <a:ext cx="0" cy="70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sp>
          <p:nvSpPr>
            <p:cNvPr id="20500" name="Line 16"/>
            <p:cNvSpPr>
              <a:spLocks noChangeShapeType="1"/>
            </p:cNvSpPr>
            <p:nvPr/>
          </p:nvSpPr>
          <p:spPr bwMode="auto">
            <a:xfrm>
              <a:off x="4433" y="751"/>
              <a:ext cx="0" cy="70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sp>
          <p:nvSpPr>
            <p:cNvPr id="20501" name="Text Box 17"/>
            <p:cNvSpPr txBox="1">
              <a:spLocks noChangeArrowheads="1"/>
            </p:cNvSpPr>
            <p:nvPr/>
          </p:nvSpPr>
          <p:spPr bwMode="auto">
            <a:xfrm>
              <a:off x="1792" y="591"/>
              <a:ext cx="2148" cy="2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IE" sz="2400" b="1">
                  <a:solidFill>
                    <a:srgbClr val="CC6600"/>
                  </a:solidFill>
                </a:rPr>
                <a:t>Supplements required</a:t>
              </a:r>
              <a:endParaRPr lang="en-GB" sz="2400" b="1">
                <a:solidFill>
                  <a:srgbClr val="CC6600"/>
                </a:solidFill>
              </a:endParaRPr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1944688" y="3030538"/>
            <a:ext cx="7216775" cy="1946275"/>
            <a:chOff x="1225" y="1832"/>
            <a:chExt cx="4546" cy="1226"/>
          </a:xfrm>
        </p:grpSpPr>
        <p:grpSp>
          <p:nvGrpSpPr>
            <p:cNvPr id="20487" name="Group 19"/>
            <p:cNvGrpSpPr>
              <a:grpSpLocks/>
            </p:cNvGrpSpPr>
            <p:nvPr/>
          </p:nvGrpSpPr>
          <p:grpSpPr bwMode="auto">
            <a:xfrm>
              <a:off x="1225" y="1841"/>
              <a:ext cx="4546" cy="1217"/>
              <a:chOff x="1225" y="1841"/>
              <a:chExt cx="4546" cy="1217"/>
            </a:xfrm>
          </p:grpSpPr>
          <p:grpSp>
            <p:nvGrpSpPr>
              <p:cNvPr id="20491" name="Group 20"/>
              <p:cNvGrpSpPr>
                <a:grpSpLocks/>
              </p:cNvGrpSpPr>
              <p:nvPr/>
            </p:nvGrpSpPr>
            <p:grpSpPr bwMode="auto">
              <a:xfrm>
                <a:off x="1225" y="1841"/>
                <a:ext cx="4546" cy="1217"/>
                <a:chOff x="1225" y="2048"/>
                <a:chExt cx="4546" cy="1217"/>
              </a:xfrm>
            </p:grpSpPr>
            <p:grpSp>
              <p:nvGrpSpPr>
                <p:cNvPr id="20493" name="Group 21"/>
                <p:cNvGrpSpPr>
                  <a:grpSpLocks/>
                </p:cNvGrpSpPr>
                <p:nvPr/>
              </p:nvGrpSpPr>
              <p:grpSpPr bwMode="auto">
                <a:xfrm>
                  <a:off x="1225" y="2048"/>
                  <a:ext cx="3647" cy="1217"/>
                  <a:chOff x="1225" y="2048"/>
                  <a:chExt cx="3647" cy="1217"/>
                </a:xfrm>
              </p:grpSpPr>
              <p:sp>
                <p:nvSpPr>
                  <p:cNvPr id="20495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26" y="2049"/>
                    <a:ext cx="0" cy="120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49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54" y="2050"/>
                    <a:ext cx="18" cy="121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49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048"/>
                    <a:ext cx="3639" cy="1216"/>
                  </a:xfrm>
                  <a:prstGeom prst="rect">
                    <a:avLst/>
                  </a:prstGeom>
                  <a:solidFill>
                    <a:srgbClr val="008000">
                      <a:alpha val="50195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FFFF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I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049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911" y="2376"/>
                  <a:ext cx="860" cy="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IE" sz="1600" b="1" dirty="0" smtClean="0">
                      <a:solidFill>
                        <a:srgbClr val="CC0000"/>
                      </a:solidFill>
                    </a:rPr>
                    <a:t>HC: </a:t>
                  </a:r>
                  <a:r>
                    <a:rPr lang="en-IE" sz="1600" b="1" dirty="0">
                      <a:solidFill>
                        <a:srgbClr val="CC0000"/>
                      </a:solidFill>
                    </a:rPr>
                    <a:t>SR</a:t>
                  </a: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IE" sz="1600" b="1" dirty="0">
                      <a:solidFill>
                        <a:srgbClr val="CC0000"/>
                      </a:solidFill>
                    </a:rPr>
                    <a:t>3.1 cows/ha</a:t>
                  </a:r>
                  <a:endParaRPr lang="en-GB" sz="1600" b="1" dirty="0">
                    <a:solidFill>
                      <a:srgbClr val="CC0000"/>
                    </a:solidFill>
                  </a:endParaRPr>
                </a:p>
              </p:txBody>
            </p:sp>
          </p:grpSp>
          <p:sp>
            <p:nvSpPr>
              <p:cNvPr id="20492" name="Text Box 26"/>
              <p:cNvSpPr txBox="1">
                <a:spLocks noChangeArrowheads="1"/>
              </p:cNvSpPr>
              <p:nvPr/>
            </p:nvSpPr>
            <p:spPr bwMode="auto">
              <a:xfrm>
                <a:off x="2217" y="2221"/>
                <a:ext cx="1333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IE" sz="2400" b="1">
                    <a:solidFill>
                      <a:srgbClr val="FFFFFF"/>
                    </a:solidFill>
                  </a:rPr>
                  <a:t>Grazed grass</a:t>
                </a:r>
                <a:endParaRPr lang="en-GB" sz="24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488" name="Group 27"/>
            <p:cNvGrpSpPr>
              <a:grpSpLocks/>
            </p:cNvGrpSpPr>
            <p:nvPr/>
          </p:nvGrpSpPr>
          <p:grpSpPr bwMode="auto">
            <a:xfrm>
              <a:off x="1225" y="1832"/>
              <a:ext cx="3639" cy="1051"/>
              <a:chOff x="1225" y="2039"/>
              <a:chExt cx="3639" cy="1051"/>
            </a:xfrm>
          </p:grpSpPr>
          <p:sp>
            <p:nvSpPr>
              <p:cNvPr id="20489" name="Freeform 28"/>
              <p:cNvSpPr>
                <a:spLocks/>
              </p:cNvSpPr>
              <p:nvPr/>
            </p:nvSpPr>
            <p:spPr bwMode="auto">
              <a:xfrm>
                <a:off x="1225" y="2057"/>
                <a:ext cx="357" cy="1033"/>
              </a:xfrm>
              <a:custGeom>
                <a:avLst/>
                <a:gdLst>
                  <a:gd name="T0" fmla="*/ 0 w 357"/>
                  <a:gd name="T1" fmla="*/ 0 h 1033"/>
                  <a:gd name="T2" fmla="*/ 357 w 357"/>
                  <a:gd name="T3" fmla="*/ 0 h 1033"/>
                  <a:gd name="T4" fmla="*/ 256 w 357"/>
                  <a:gd name="T5" fmla="*/ 402 h 1033"/>
                  <a:gd name="T6" fmla="*/ 165 w 357"/>
                  <a:gd name="T7" fmla="*/ 805 h 1033"/>
                  <a:gd name="T8" fmla="*/ 9 w 357"/>
                  <a:gd name="T9" fmla="*/ 1033 h 1033"/>
                  <a:gd name="T10" fmla="*/ 0 w 357"/>
                  <a:gd name="T11" fmla="*/ 0 h 10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7" h="1033">
                    <a:moveTo>
                      <a:pt x="0" y="0"/>
                    </a:moveTo>
                    <a:lnTo>
                      <a:pt x="357" y="0"/>
                    </a:lnTo>
                    <a:lnTo>
                      <a:pt x="256" y="402"/>
                    </a:lnTo>
                    <a:lnTo>
                      <a:pt x="165" y="805"/>
                    </a:lnTo>
                    <a:lnTo>
                      <a:pt x="9" y="10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0" name="Freeform 29"/>
              <p:cNvSpPr>
                <a:spLocks/>
              </p:cNvSpPr>
              <p:nvPr/>
            </p:nvSpPr>
            <p:spPr bwMode="auto">
              <a:xfrm>
                <a:off x="4178" y="2039"/>
                <a:ext cx="686" cy="1024"/>
              </a:xfrm>
              <a:custGeom>
                <a:avLst/>
                <a:gdLst>
                  <a:gd name="T0" fmla="*/ 0 w 686"/>
                  <a:gd name="T1" fmla="*/ 0 h 1024"/>
                  <a:gd name="T2" fmla="*/ 686 w 686"/>
                  <a:gd name="T3" fmla="*/ 0 h 1024"/>
                  <a:gd name="T4" fmla="*/ 659 w 686"/>
                  <a:gd name="T5" fmla="*/ 1024 h 1024"/>
                  <a:gd name="T6" fmla="*/ 540 w 686"/>
                  <a:gd name="T7" fmla="*/ 923 h 1024"/>
                  <a:gd name="T8" fmla="*/ 430 w 686"/>
                  <a:gd name="T9" fmla="*/ 786 h 1024"/>
                  <a:gd name="T10" fmla="*/ 320 w 686"/>
                  <a:gd name="T11" fmla="*/ 622 h 1024"/>
                  <a:gd name="T12" fmla="*/ 229 w 686"/>
                  <a:gd name="T13" fmla="*/ 430 h 1024"/>
                  <a:gd name="T14" fmla="*/ 110 w 686"/>
                  <a:gd name="T15" fmla="*/ 256 h 1024"/>
                  <a:gd name="T16" fmla="*/ 0 w 686"/>
                  <a:gd name="T17" fmla="*/ 0 h 10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6" h="1024">
                    <a:moveTo>
                      <a:pt x="0" y="0"/>
                    </a:moveTo>
                    <a:lnTo>
                      <a:pt x="686" y="0"/>
                    </a:lnTo>
                    <a:lnTo>
                      <a:pt x="659" y="1024"/>
                    </a:lnTo>
                    <a:lnTo>
                      <a:pt x="540" y="923"/>
                    </a:lnTo>
                    <a:lnTo>
                      <a:pt x="430" y="786"/>
                    </a:lnTo>
                    <a:lnTo>
                      <a:pt x="320" y="622"/>
                    </a:lnTo>
                    <a:lnTo>
                      <a:pt x="229" y="430"/>
                    </a:lnTo>
                    <a:lnTo>
                      <a:pt x="110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>
                  <a:solidFill>
                    <a:srgbClr val="000000"/>
                  </a:solidFill>
                </a:endParaRPr>
              </a:p>
            </p:txBody>
          </p:sp>
        </p:grpSp>
      </p:grpSp>
      <p:graphicFrame>
        <p:nvGraphicFramePr>
          <p:cNvPr id="20485" name="Object 30"/>
          <p:cNvGraphicFramePr>
            <a:graphicFrameLocks noChangeAspect="1"/>
          </p:cNvGraphicFramePr>
          <p:nvPr/>
        </p:nvGraphicFramePr>
        <p:xfrm>
          <a:off x="684213" y="958850"/>
          <a:ext cx="74168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3" imgW="9877425" imgH="6391275" progId="Excel.Sheet.8">
                  <p:embed/>
                </p:oleObj>
              </mc:Choice>
              <mc:Fallback>
                <p:oleObj name="Worksheet" r:id="rId3" imgW="9877425" imgH="63912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58850"/>
                        <a:ext cx="7416800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79388" y="-171450"/>
            <a:ext cx="8569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b="1" dirty="0">
                <a:solidFill>
                  <a:srgbClr val="008000"/>
                </a:solidFill>
              </a:rPr>
              <a:t> </a:t>
            </a:r>
            <a:r>
              <a:rPr lang="en-IE" sz="3200" b="1" dirty="0">
                <a:solidFill>
                  <a:srgbClr val="008A3E"/>
                </a:solidFill>
                <a:latin typeface="Comic Sans MS" pitchFamily="66" charset="0"/>
                <a:ea typeface="ヒラギノ角ゴ Pro W3" pitchFamily="96" charset="-128"/>
                <a:cs typeface="Calibri" pitchFamily="34" charset="0"/>
              </a:rPr>
              <a:t>Farm Fragmentation</a:t>
            </a:r>
            <a:endParaRPr lang="en-GB" sz="3200" b="1" dirty="0">
              <a:solidFill>
                <a:srgbClr val="008A3E"/>
              </a:solidFill>
              <a:latin typeface="Comic Sans MS" pitchFamily="66" charset="0"/>
              <a:ea typeface="ヒラギノ角ゴ Pro W3" pitchFamily="96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17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67" y="260648"/>
            <a:ext cx="8640960" cy="417514"/>
          </a:xfrm>
        </p:spPr>
        <p:txBody>
          <a:bodyPr>
            <a:noAutofit/>
          </a:bodyPr>
          <a:lstStyle/>
          <a:p>
            <a:r>
              <a:rPr lang="en-IE" sz="3200" b="1" dirty="0">
                <a:solidFill>
                  <a:srgbClr val="008A3E"/>
                </a:solidFill>
                <a:latin typeface="Comic Sans MS" pitchFamily="66" charset="0"/>
                <a:ea typeface="ヒラギノ角ゴ Pro W3" pitchFamily="96" charset="-128"/>
                <a:cs typeface="Calibri" pitchFamily="34" charset="0"/>
              </a:rPr>
              <a:t>Self sufficient systems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17728132"/>
              </p:ext>
            </p:extLst>
          </p:nvPr>
        </p:nvGraphicFramePr>
        <p:xfrm>
          <a:off x="656361" y="1654417"/>
          <a:ext cx="727280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6336" y="1444134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B0F0"/>
                </a:solidFill>
              </a:rPr>
              <a:t>34 c/l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6677" y="2132856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339933"/>
                </a:solidFill>
              </a:rPr>
              <a:t>29 c/l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6677" y="2843644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24 c/l</a:t>
            </a:r>
          </a:p>
        </p:txBody>
      </p:sp>
    </p:spTree>
    <p:extLst>
      <p:ext uri="{BB962C8B-B14F-4D97-AF65-F5344CB8AC3E}">
        <p14:creationId xmlns:p14="http://schemas.microsoft.com/office/powerpoint/2010/main" val="29430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IE" sz="3200" dirty="0">
                <a:solidFill>
                  <a:srgbClr val="00823B"/>
                </a:solidFill>
                <a:latin typeface="Comic Sans MS" pitchFamily="66" charset="0"/>
              </a:rPr>
              <a:t>Dairy Unit </a:t>
            </a:r>
            <a:r>
              <a:rPr lang="en-IE" sz="3200" dirty="0" smtClean="0">
                <a:solidFill>
                  <a:srgbClr val="00823B"/>
                </a:solidFill>
                <a:latin typeface="Comic Sans MS" pitchFamily="66" charset="0"/>
              </a:rPr>
              <a:t>2018</a:t>
            </a:r>
            <a:endParaRPr lang="en-IE" sz="3200" dirty="0">
              <a:solidFill>
                <a:srgbClr val="00823B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0" y="1196752"/>
            <a:ext cx="4638734" cy="4364293"/>
          </a:xfr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IE" sz="5900" b="1" dirty="0" smtClean="0"/>
              <a:t>Land</a:t>
            </a:r>
          </a:p>
          <a:p>
            <a:pPr marL="0" indent="0" algn="ctr">
              <a:buNone/>
            </a:pPr>
            <a:r>
              <a:rPr lang="en-IE" sz="6000" dirty="0" smtClean="0"/>
              <a:t>40 ha milking platform</a:t>
            </a:r>
          </a:p>
          <a:p>
            <a:r>
              <a:rPr lang="en-IE" sz="6000" dirty="0" smtClean="0"/>
              <a:t>Farm divided into 4 experimental </a:t>
            </a:r>
            <a:r>
              <a:rPr lang="en-IE" sz="6000" dirty="0" err="1" smtClean="0"/>
              <a:t>farmlets</a:t>
            </a:r>
            <a:endParaRPr lang="en-IE" sz="6000" dirty="0" smtClean="0"/>
          </a:p>
          <a:p>
            <a:r>
              <a:rPr lang="en-IE" sz="6000" dirty="0" smtClean="0"/>
              <a:t>Well serviced with roads</a:t>
            </a:r>
          </a:p>
          <a:p>
            <a:r>
              <a:rPr lang="en-IE" sz="6000" dirty="0" smtClean="0"/>
              <a:t>Soil fertility </a:t>
            </a:r>
          </a:p>
          <a:p>
            <a:pPr lvl="1"/>
            <a:r>
              <a:rPr lang="en-IE" sz="6000" dirty="0" smtClean="0"/>
              <a:t>PH – </a:t>
            </a:r>
            <a:r>
              <a:rPr lang="en-IE" sz="6000" dirty="0" smtClean="0"/>
              <a:t>95% </a:t>
            </a:r>
            <a:r>
              <a:rPr lang="en-IE" sz="6000" dirty="0" smtClean="0"/>
              <a:t>Optimum</a:t>
            </a:r>
          </a:p>
          <a:p>
            <a:pPr lvl="1"/>
            <a:r>
              <a:rPr lang="en-IE" sz="6000" dirty="0" smtClean="0"/>
              <a:t>P – </a:t>
            </a:r>
            <a:r>
              <a:rPr lang="en-IE" sz="6000" dirty="0" smtClean="0"/>
              <a:t>90% </a:t>
            </a:r>
            <a:r>
              <a:rPr lang="en-IE" sz="6000" dirty="0" smtClean="0"/>
              <a:t>Optimum</a:t>
            </a:r>
          </a:p>
          <a:p>
            <a:pPr lvl="1"/>
            <a:r>
              <a:rPr lang="en-IE" sz="6000" dirty="0" smtClean="0"/>
              <a:t>K – </a:t>
            </a:r>
            <a:r>
              <a:rPr lang="en-IE" sz="6000" dirty="0" smtClean="0"/>
              <a:t>55% </a:t>
            </a:r>
            <a:r>
              <a:rPr lang="en-IE" sz="6000" dirty="0" smtClean="0"/>
              <a:t>Optimum</a:t>
            </a:r>
          </a:p>
          <a:p>
            <a:r>
              <a:rPr lang="en-IE" sz="6400" dirty="0" smtClean="0"/>
              <a:t>20% prone to flooding</a:t>
            </a:r>
          </a:p>
          <a:p>
            <a:endParaRPr lang="en-IE" sz="6400" dirty="0" smtClean="0"/>
          </a:p>
          <a:p>
            <a:endParaRPr lang="en-IE" dirty="0" smtClean="0"/>
          </a:p>
          <a:p>
            <a:pPr lvl="2"/>
            <a:endParaRPr lang="en-I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1764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93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069"/>
            <a:ext cx="9144000" cy="52351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3200" dirty="0" smtClean="0">
                <a:solidFill>
                  <a:srgbClr val="00823B"/>
                </a:solidFill>
                <a:latin typeface="Comic Sans MS" pitchFamily="66" charset="0"/>
              </a:rPr>
              <a:t> Grazing days per ha and Grass Utilisation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9600"/>
            <a:ext cx="929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dirty="0">
                <a:solidFill>
                  <a:prstClr val="black"/>
                </a:solidFill>
              </a:rPr>
              <a:t>Grazing days/ha is a key biological measure of grass utilisation (1 day/ha = 10-15 kg DM)</a:t>
            </a:r>
            <a:endParaRPr lang="en-IE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910391"/>
              </p:ext>
            </p:extLst>
          </p:nvPr>
        </p:nvGraphicFramePr>
        <p:xfrm>
          <a:off x="103211" y="1263978"/>
          <a:ext cx="8801976" cy="466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1143000"/>
            <a:ext cx="4343400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FF0000"/>
                </a:solidFill>
              </a:rPr>
              <a:t>SR x Grazing season length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58620"/>
            <a:ext cx="8713788" cy="60655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3200" dirty="0" smtClean="0">
                <a:solidFill>
                  <a:srgbClr val="00823B"/>
                </a:solidFill>
                <a:latin typeface="Comic Sans MS" pitchFamily="66" charset="0"/>
              </a:rPr>
              <a:t>Background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688394"/>
              </p:ext>
            </p:extLst>
          </p:nvPr>
        </p:nvGraphicFramePr>
        <p:xfrm>
          <a:off x="152400" y="2402840"/>
          <a:ext cx="8458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1600" b="1" dirty="0" smtClean="0">
                          <a:solidFill>
                            <a:schemeClr val="tx1"/>
                          </a:solidFill>
                        </a:rPr>
                        <a:t>Stocking rate (LU/ha)</a:t>
                      </a:r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1600" b="1" dirty="0" smtClean="0">
                          <a:solidFill>
                            <a:schemeClr val="tx1"/>
                          </a:solidFill>
                        </a:rPr>
                        <a:t>Grazing</a:t>
                      </a:r>
                      <a:r>
                        <a:rPr lang="en-IE" sz="1600" b="1" baseline="0" dirty="0" smtClean="0">
                          <a:solidFill>
                            <a:schemeClr val="tx1"/>
                          </a:solidFill>
                        </a:rPr>
                        <a:t> season length (days)</a:t>
                      </a:r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1600" b="1" dirty="0" smtClean="0">
                          <a:solidFill>
                            <a:schemeClr val="tx1"/>
                          </a:solidFill>
                        </a:rPr>
                        <a:t>Mid- march to Mid-October (210 days)</a:t>
                      </a:r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I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dirty="0" smtClean="0">
                          <a:solidFill>
                            <a:schemeClr val="tx1"/>
                          </a:solidFill>
                        </a:rPr>
                        <a:t>600 (+20%)</a:t>
                      </a:r>
                      <a:endParaRPr lang="en-I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1600" b="1" dirty="0" smtClean="0">
                          <a:solidFill>
                            <a:schemeClr val="tx1"/>
                          </a:solidFill>
                        </a:rPr>
                        <a:t>Mid-February to Mid-November (270 days)</a:t>
                      </a:r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dirty="0" smtClean="0">
                          <a:solidFill>
                            <a:schemeClr val="tx1"/>
                          </a:solidFill>
                        </a:rPr>
                        <a:t>700 (+40%)</a:t>
                      </a:r>
                      <a:endParaRPr lang="en-I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dirty="0" smtClean="0">
                          <a:solidFill>
                            <a:schemeClr val="tx1"/>
                          </a:solidFill>
                        </a:rPr>
                        <a:t>800 (+60%)</a:t>
                      </a:r>
                      <a:endParaRPr lang="en-I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85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2400" dirty="0">
                <a:solidFill>
                  <a:prstClr val="black"/>
                </a:solidFill>
              </a:rPr>
              <a:t>To increase grazing days per hectare you can: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IE" sz="2400" dirty="0">
                <a:solidFill>
                  <a:prstClr val="black"/>
                </a:solidFill>
              </a:rPr>
              <a:t>Increase overall farm stocking rate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IE" sz="2400" dirty="0">
                <a:solidFill>
                  <a:prstClr val="black"/>
                </a:solidFill>
              </a:rPr>
              <a:t>Increase grazing season length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IE" sz="2400" dirty="0">
                <a:solidFill>
                  <a:prstClr val="black"/>
                </a:solidFill>
              </a:rPr>
              <a:t>Increase both a) and b)</a:t>
            </a:r>
            <a:r>
              <a:rPr lang="en-IE" sz="2400" dirty="0">
                <a:solidFill>
                  <a:srgbClr val="FF0000"/>
                </a:solidFill>
              </a:rPr>
              <a:t>***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06914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2400" dirty="0">
                <a:solidFill>
                  <a:prstClr val="black"/>
                </a:solidFill>
              </a:rPr>
              <a:t>In addition, there are carryover effects on: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IE" sz="2400" dirty="0">
                <a:solidFill>
                  <a:prstClr val="black"/>
                </a:solidFill>
              </a:rPr>
              <a:t>Pasture production, quality &amp; utilisation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IE" sz="2400" dirty="0">
                <a:solidFill>
                  <a:prstClr val="black"/>
                </a:solidFill>
              </a:rPr>
              <a:t>Animal intake and performance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IE" sz="2400" dirty="0">
                <a:solidFill>
                  <a:prstClr val="black"/>
                </a:solidFill>
              </a:rPr>
              <a:t>Overall farm Economic Performance </a:t>
            </a:r>
            <a:endParaRPr lang="en-I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Teagasc Presentation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796282"/>
              </p:ext>
            </p:extLst>
          </p:nvPr>
        </p:nvGraphicFramePr>
        <p:xfrm>
          <a:off x="478452" y="1751045"/>
          <a:ext cx="82575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593"/>
                <a:gridCol w="1446245"/>
                <a:gridCol w="1492898"/>
                <a:gridCol w="1539551"/>
                <a:gridCol w="1250303"/>
              </a:tblGrid>
              <a:tr h="370840">
                <a:tc>
                  <a:txBody>
                    <a:bodyPr/>
                    <a:lstStyle/>
                    <a:p>
                      <a:endParaRPr lang="en-I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AV LSR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AV HSR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EX LSR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EX HSR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Days</a:t>
                      </a:r>
                      <a:r>
                        <a:rPr lang="en-IE" sz="1600" baseline="0" dirty="0" smtClean="0"/>
                        <a:t> at grass (days)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210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210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270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270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Stocking Rate (cows / ha)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2.5 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2.9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2.5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2.9</a:t>
                      </a:r>
                      <a:endParaRPr lang="en-I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9379" y="3792652"/>
            <a:ext cx="775564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E" sz="2400" b="1" dirty="0" smtClean="0"/>
              <a:t>Yellow – Average grazing season low Stocking rate</a:t>
            </a:r>
          </a:p>
          <a:p>
            <a:r>
              <a:rPr lang="en-IE" sz="2400" b="1" dirty="0" smtClean="0"/>
              <a:t>Blue –  </a:t>
            </a:r>
            <a:r>
              <a:rPr lang="en-IE" sz="2400" b="1" dirty="0"/>
              <a:t>Average grazing season </a:t>
            </a:r>
            <a:r>
              <a:rPr lang="en-IE" sz="2400" b="1" dirty="0" smtClean="0"/>
              <a:t>high </a:t>
            </a:r>
            <a:r>
              <a:rPr lang="en-IE" sz="2400" b="1" dirty="0"/>
              <a:t>Stocking rate</a:t>
            </a:r>
            <a:endParaRPr lang="en-IE" sz="2400" b="1" dirty="0" smtClean="0"/>
          </a:p>
          <a:p>
            <a:r>
              <a:rPr lang="en-IE" sz="2400" b="1" dirty="0" smtClean="0"/>
              <a:t>Green – Extended </a:t>
            </a:r>
            <a:r>
              <a:rPr lang="en-IE" sz="2400" b="1" dirty="0"/>
              <a:t>grazing season low Stocking rate</a:t>
            </a:r>
            <a:endParaRPr lang="en-IE" sz="2400" b="1" dirty="0" smtClean="0"/>
          </a:p>
          <a:p>
            <a:r>
              <a:rPr lang="en-IE" sz="2400" b="1" dirty="0" smtClean="0"/>
              <a:t>Red - </a:t>
            </a:r>
            <a:r>
              <a:rPr lang="en-IE" sz="2400" b="1" dirty="0"/>
              <a:t>Extended grazing season </a:t>
            </a:r>
            <a:r>
              <a:rPr lang="en-IE" sz="2400" b="1" dirty="0" smtClean="0"/>
              <a:t>high </a:t>
            </a:r>
            <a:r>
              <a:rPr lang="en-IE" sz="2400" b="1" dirty="0"/>
              <a:t>Stocking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4668" y="569168"/>
            <a:ext cx="4245073" cy="490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IE" sz="3200" b="1" dirty="0">
                <a:solidFill>
                  <a:srgbClr val="00823B"/>
                </a:solidFill>
                <a:latin typeface="Comic Sans MS" pitchFamily="66" charset="0"/>
                <a:ea typeface="ヒラギノ角ゴ Pro W3" pitchFamily="100" charset="-128"/>
                <a:cs typeface="Arial"/>
              </a:rPr>
              <a:t>Experimental Groups</a:t>
            </a:r>
          </a:p>
        </p:txBody>
      </p:sp>
    </p:spTree>
    <p:extLst>
      <p:ext uri="{BB962C8B-B14F-4D97-AF65-F5344CB8AC3E}">
        <p14:creationId xmlns:p14="http://schemas.microsoft.com/office/powerpoint/2010/main" val="170966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70" y="164841"/>
            <a:ext cx="7772400" cy="457200"/>
          </a:xfrm>
        </p:spPr>
        <p:txBody>
          <a:bodyPr/>
          <a:lstStyle/>
          <a:p>
            <a:pPr algn="ctr"/>
            <a:r>
              <a:rPr lang="en-IE" dirty="0">
                <a:solidFill>
                  <a:srgbClr val="00823B"/>
                </a:solidFill>
                <a:latin typeface="Comic Sans MS" pitchFamily="66" charset="0"/>
              </a:rPr>
              <a:t>Grazing Season 2017</a:t>
            </a:r>
            <a:endParaRPr lang="en-IE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82044375"/>
              </p:ext>
            </p:extLst>
          </p:nvPr>
        </p:nvGraphicFramePr>
        <p:xfrm>
          <a:off x="494525" y="1097902"/>
          <a:ext cx="8257590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518"/>
                <a:gridCol w="1651518"/>
                <a:gridCol w="1651518"/>
                <a:gridCol w="1651518"/>
                <a:gridCol w="1651518"/>
              </a:tblGrid>
              <a:tr h="370840">
                <a:tc>
                  <a:txBody>
                    <a:bodyPr/>
                    <a:lstStyle/>
                    <a:p>
                      <a:endParaRPr lang="en-I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AV LSR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AV HSR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EX LSR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EX HSR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Turnout by day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22</a:t>
                      </a:r>
                      <a:r>
                        <a:rPr lang="en-IE" sz="1600" baseline="30000" dirty="0" smtClean="0"/>
                        <a:t>nd</a:t>
                      </a:r>
                      <a:r>
                        <a:rPr lang="en-IE" sz="1600" dirty="0" smtClean="0"/>
                        <a:t> March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22</a:t>
                      </a:r>
                      <a:r>
                        <a:rPr lang="en-IE" sz="1600" baseline="30000" dirty="0" smtClean="0"/>
                        <a:t>nd</a:t>
                      </a:r>
                      <a:r>
                        <a:rPr lang="en-IE" sz="1600" dirty="0" smtClean="0"/>
                        <a:t> March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13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Feb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13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Feb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Turnout</a:t>
                      </a:r>
                      <a:r>
                        <a:rPr lang="en-IE" sz="1600" baseline="0" dirty="0" smtClean="0"/>
                        <a:t> by night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</a:t>
                      </a:r>
                      <a:r>
                        <a:rPr lang="en-IE" sz="1600" baseline="30000" dirty="0" smtClean="0"/>
                        <a:t>st</a:t>
                      </a:r>
                      <a:r>
                        <a:rPr lang="en-IE" sz="1600" dirty="0" smtClean="0"/>
                        <a:t> April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</a:t>
                      </a:r>
                      <a:r>
                        <a:rPr lang="en-IE" sz="1600" baseline="30000" dirty="0" smtClean="0"/>
                        <a:t>st</a:t>
                      </a:r>
                      <a:r>
                        <a:rPr lang="en-IE" sz="1600" dirty="0" smtClean="0"/>
                        <a:t> April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13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Feb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13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Feb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On-off Grazing (days)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0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0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18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18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Finished 1</a:t>
                      </a:r>
                      <a:r>
                        <a:rPr lang="en-IE" sz="1600" baseline="30000" dirty="0" smtClean="0"/>
                        <a:t>st</a:t>
                      </a:r>
                      <a:r>
                        <a:rPr lang="en-IE" sz="1600" dirty="0" smtClean="0"/>
                        <a:t> rotation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25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April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25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April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15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April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15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April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Housed by</a:t>
                      </a:r>
                      <a:r>
                        <a:rPr lang="en-IE" sz="1600" baseline="0" dirty="0" smtClean="0"/>
                        <a:t> night</a:t>
                      </a:r>
                      <a:endParaRPr lang="en-I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25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October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25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October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10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Nov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9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Nov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aseline="0" dirty="0" smtClean="0"/>
                        <a:t>Housed Full time</a:t>
                      </a:r>
                      <a:endParaRPr lang="en-I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28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October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28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October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10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Nov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11</a:t>
                      </a:r>
                      <a:r>
                        <a:rPr lang="en-IE" sz="1600" baseline="30000" dirty="0" smtClean="0"/>
                        <a:t>th</a:t>
                      </a:r>
                      <a:r>
                        <a:rPr lang="en-IE" sz="1600" dirty="0" smtClean="0"/>
                        <a:t> Nov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aseline="0" dirty="0" smtClean="0"/>
                        <a:t>Days grazing per cow</a:t>
                      </a:r>
                      <a:endParaRPr lang="en-I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209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209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262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259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aseline="0" dirty="0" smtClean="0"/>
                        <a:t>Days grazing per ha</a:t>
                      </a:r>
                      <a:endParaRPr lang="en-I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523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607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655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751</a:t>
                      </a:r>
                      <a:endParaRPr lang="en-I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5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02393"/>
            <a:ext cx="4176464" cy="4516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04971" y="175118"/>
            <a:ext cx="7121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3200" b="1" dirty="0">
                <a:solidFill>
                  <a:srgbClr val="00823B"/>
                </a:solidFill>
                <a:latin typeface="Comic Sans MS" pitchFamily="66" charset="0"/>
                <a:ea typeface="ヒラギノ角ゴ Pro W3" pitchFamily="100" charset="-128"/>
                <a:cs typeface="Arial"/>
              </a:rPr>
              <a:t>Rationale for Research Programme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6" y="1228908"/>
            <a:ext cx="49685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BMW region accounts for 47% of land and 25% of milk produced </a:t>
            </a:r>
            <a:r>
              <a:rPr lang="en-IE" sz="1400" dirty="0">
                <a:solidFill>
                  <a:prstClr val="black"/>
                </a:solidFill>
              </a:rPr>
              <a:t>(CSO, 2015)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IE" dirty="0">
              <a:solidFill>
                <a:prstClr val="black"/>
              </a:solidFill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NFS data suggests that farms in this region are less economically viable than other regions </a:t>
            </a:r>
            <a:r>
              <a:rPr lang="en-IE" sz="1400" dirty="0">
                <a:solidFill>
                  <a:prstClr val="black"/>
                </a:solidFill>
              </a:rPr>
              <a:t>(</a:t>
            </a:r>
            <a:r>
              <a:rPr lang="en-IE" sz="1400" dirty="0" err="1">
                <a:solidFill>
                  <a:prstClr val="black"/>
                </a:solidFill>
              </a:rPr>
              <a:t>O’Donoghue</a:t>
            </a:r>
            <a:r>
              <a:rPr lang="en-IE" sz="1400" dirty="0">
                <a:solidFill>
                  <a:prstClr val="black"/>
                </a:solidFill>
              </a:rPr>
              <a:t> and Hennessy, 2014)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IE" dirty="0">
              <a:solidFill>
                <a:prstClr val="black"/>
              </a:solidFill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Previous studies have questioned the viability of milk production on wetland soils due to reduced grass production &amp; utilisation, a short grazing season, increased supplementation and higher production costs </a:t>
            </a:r>
            <a:r>
              <a:rPr lang="en-IE" sz="1400" dirty="0">
                <a:solidFill>
                  <a:prstClr val="black"/>
                </a:solidFill>
              </a:rPr>
              <a:t>(Shalloo, 2004</a:t>
            </a:r>
            <a:r>
              <a:rPr lang="en-IE" sz="1400" dirty="0">
                <a:solidFill>
                  <a:prstClr val="black"/>
                </a:solidFill>
              </a:rPr>
              <a:t>; </a:t>
            </a:r>
            <a:r>
              <a:rPr lang="en-IE" sz="1400" dirty="0" err="1">
                <a:solidFill>
                  <a:prstClr val="black"/>
                </a:solidFill>
              </a:rPr>
              <a:t>Lapple</a:t>
            </a:r>
            <a:r>
              <a:rPr lang="en-IE" sz="1400" dirty="0">
                <a:solidFill>
                  <a:prstClr val="black"/>
                </a:solidFill>
              </a:rPr>
              <a:t> et al, </a:t>
            </a:r>
            <a:r>
              <a:rPr lang="en-IE" sz="1400" dirty="0">
                <a:solidFill>
                  <a:prstClr val="black"/>
                </a:solidFill>
              </a:rPr>
              <a:t>2012; Ramsbottom et al., 2015)</a:t>
            </a:r>
          </a:p>
        </p:txBody>
      </p:sp>
      <p:sp>
        <p:nvSpPr>
          <p:cNvPr id="6" name="4-Point Star 5"/>
          <p:cNvSpPr/>
          <p:nvPr/>
        </p:nvSpPr>
        <p:spPr>
          <a:xfrm>
            <a:off x="5302011" y="5805264"/>
            <a:ext cx="108012" cy="108012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5194169" y="5373216"/>
            <a:ext cx="323696" cy="22931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7380312" y="4509120"/>
            <a:ext cx="216024" cy="18002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7972596" y="2404317"/>
            <a:ext cx="108012" cy="108012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2957" y="5353471"/>
            <a:ext cx="326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1400" dirty="0">
                <a:solidFill>
                  <a:prstClr val="black"/>
                </a:solidFill>
              </a:rPr>
              <a:t>Teagasc Moorepark Dairy Research Centre</a:t>
            </a:r>
            <a:endParaRPr lang="en-IE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0943" y="5706688"/>
            <a:ext cx="298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1400" dirty="0">
                <a:solidFill>
                  <a:prstClr val="black"/>
                </a:solidFill>
              </a:rPr>
              <a:t>Teagasc Ballyhaise Agricultural College</a:t>
            </a:r>
            <a:endParaRPr lang="en-IE" sz="1400" dirty="0">
              <a:solidFill>
                <a:prstClr val="black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100"/>
              </p:ext>
            </p:extLst>
          </p:nvPr>
        </p:nvGraphicFramePr>
        <p:xfrm>
          <a:off x="251520" y="5625244"/>
          <a:ext cx="4680520" cy="964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845"/>
                <a:gridCol w="682347"/>
                <a:gridCol w="720080"/>
                <a:gridCol w="720080"/>
                <a:gridCol w="720080"/>
                <a:gridCol w="79208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2008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2009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2010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2011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Change 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Munster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10,041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9,841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9,587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9,431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-6%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Leinster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3,945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3,851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3,784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3,698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-6%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Connaught</a:t>
                      </a:r>
                      <a:endParaRPr lang="en-I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1,002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963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916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892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-11%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0528" y="5373216"/>
            <a:ext cx="46746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12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Table 2.1. </a:t>
            </a:r>
            <a:r>
              <a:rPr lang="en-IE" sz="1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Number of Active Dairy Herds by province (ICBF, 2013)</a:t>
            </a:r>
            <a:endParaRPr lang="en-IE" sz="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249702"/>
            <a:ext cx="7315200" cy="731838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823B"/>
                </a:solidFill>
                <a:latin typeface="Comic Sans MS" pitchFamily="66" charset="0"/>
              </a:rPr>
              <a:t>Grass Production</a:t>
            </a:r>
            <a:endParaRPr lang="en-GB" sz="3200" dirty="0">
              <a:solidFill>
                <a:srgbClr val="00823B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Teagasc Presentation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612561"/>
              </p:ext>
            </p:extLst>
          </p:nvPr>
        </p:nvGraphicFramePr>
        <p:xfrm>
          <a:off x="689315" y="1472418"/>
          <a:ext cx="8271804" cy="3261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22620"/>
                <a:gridCol w="1230414"/>
                <a:gridCol w="1302791"/>
                <a:gridCol w="1375168"/>
                <a:gridCol w="1240811"/>
              </a:tblGrid>
              <a:tr h="29012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AV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LSR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AV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HSR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LSR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HS</a:t>
                      </a:r>
                    </a:p>
                    <a:p>
                      <a:pPr algn="ctr"/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>
                    <a:solidFill>
                      <a:srgbClr val="FF0000"/>
                    </a:solidFill>
                  </a:tcPr>
                </a:tc>
              </a:tr>
              <a:tr h="483539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Cumulative Growth </a:t>
                      </a:r>
                      <a:r>
                        <a:rPr lang="en-IE" sz="1600" dirty="0" smtClean="0"/>
                        <a:t>(Kgs/DM/Ha/Year)</a:t>
                      </a:r>
                      <a:endParaRPr lang="en-IE" sz="1600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14.6</a:t>
                      </a:r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15.0</a:t>
                      </a:r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14.9</a:t>
                      </a:r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15.5</a:t>
                      </a:r>
                      <a:endParaRPr lang="en-IE" dirty="0"/>
                    </a:p>
                  </a:txBody>
                  <a:tcPr marL="186257" marR="186257"/>
                </a:tc>
              </a:tr>
              <a:tr h="290123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</a:tr>
              <a:tr h="507716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Silage Conserved</a:t>
                      </a:r>
                      <a:r>
                        <a:rPr lang="en-IE" baseline="0" dirty="0" smtClean="0"/>
                        <a:t> </a:t>
                      </a:r>
                    </a:p>
                    <a:p>
                      <a:pPr algn="ctr"/>
                      <a:r>
                        <a:rPr lang="en-IE" baseline="0" dirty="0" smtClean="0"/>
                        <a:t>(Kg/ DM/Cow)</a:t>
                      </a:r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1413</a:t>
                      </a:r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1350</a:t>
                      </a:r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1330</a:t>
                      </a:r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1240</a:t>
                      </a:r>
                      <a:endParaRPr lang="en-IE" dirty="0"/>
                    </a:p>
                  </a:txBody>
                  <a:tcPr marL="186257" marR="186257"/>
                </a:tc>
              </a:tr>
              <a:tr h="290123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</a:tr>
              <a:tr h="29012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Silage self</a:t>
                      </a:r>
                      <a:r>
                        <a:rPr lang="en-IE" baseline="0" dirty="0" smtClean="0"/>
                        <a:t> sufficient </a:t>
                      </a:r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(%)</a:t>
                      </a:r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79</a:t>
                      </a:r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71</a:t>
                      </a:r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100</a:t>
                      </a:r>
                    </a:p>
                    <a:p>
                      <a:pPr algn="ctr"/>
                      <a:endParaRPr lang="en-IE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93</a:t>
                      </a:r>
                      <a:endParaRPr lang="en-IE" dirty="0"/>
                    </a:p>
                  </a:txBody>
                  <a:tcPr marL="186257" marR="18625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5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00823B"/>
                </a:solidFill>
                <a:latin typeface="Comic Sans MS" pitchFamily="66" charset="0"/>
              </a:rPr>
              <a:t>Feed Inputs</a:t>
            </a:r>
            <a:endParaRPr lang="en-IE" sz="3200" dirty="0">
              <a:solidFill>
                <a:srgbClr val="00823B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Teagasc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21</a:t>
            </a:fld>
            <a:endParaRPr lang="en-US">
              <a:solidFill>
                <a:srgbClr val="007944"/>
              </a:solidFill>
            </a:endParaRP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14271"/>
              </p:ext>
            </p:extLst>
          </p:nvPr>
        </p:nvGraphicFramePr>
        <p:xfrm>
          <a:off x="168812" y="1683401"/>
          <a:ext cx="8537450" cy="263667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22902"/>
                <a:gridCol w="1494033"/>
                <a:gridCol w="1419331"/>
                <a:gridCol w="1259820"/>
                <a:gridCol w="1141364"/>
              </a:tblGrid>
              <a:tr h="45217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AV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LSR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AV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HSR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LSR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HS</a:t>
                      </a:r>
                    </a:p>
                    <a:p>
                      <a:pPr algn="ctr"/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>
                    <a:solidFill>
                      <a:srgbClr val="FF0000"/>
                    </a:solidFill>
                  </a:tcPr>
                </a:tc>
              </a:tr>
              <a:tr h="45217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Concentrate (kg/cow)</a:t>
                      </a:r>
                    </a:p>
                    <a:p>
                      <a:pPr marL="0" algn="ctr" defTabSz="457200" rtl="0" eaLnBrk="1" latinLnBrk="0" hangingPunct="1"/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594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585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477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500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217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217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Grass Silage (kg/DM/Cow)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217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During Lactation 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923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1,044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365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/>
                        <a:t>476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7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200" dirty="0">
                <a:solidFill>
                  <a:srgbClr val="00823B"/>
                </a:solidFill>
                <a:latin typeface="Comic Sans MS" pitchFamily="66" charset="0"/>
              </a:rPr>
              <a:t>Milk Production </a:t>
            </a:r>
            <a:r>
              <a:rPr lang="en-IE" sz="3200" dirty="0" smtClean="0">
                <a:solidFill>
                  <a:srgbClr val="00823B"/>
                </a:solidFill>
                <a:latin typeface="Comic Sans MS" pitchFamily="66" charset="0"/>
              </a:rPr>
              <a:t>2017</a:t>
            </a:r>
            <a:endParaRPr lang="en-IE" sz="3200" dirty="0">
              <a:solidFill>
                <a:srgbClr val="00823B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Teagasc Presentation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258284"/>
              </p:ext>
            </p:extLst>
          </p:nvPr>
        </p:nvGraphicFramePr>
        <p:xfrm>
          <a:off x="268925" y="1417851"/>
          <a:ext cx="8087283" cy="356211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58423"/>
                <a:gridCol w="1366104"/>
                <a:gridCol w="1393703"/>
                <a:gridCol w="1370727"/>
                <a:gridCol w="1398326"/>
              </a:tblGrid>
              <a:tr h="50887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E" sz="1800" kern="1200" dirty="0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endParaRPr lang="en-I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AV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LSR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AV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HSR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LSR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 HSR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>
                    <a:solidFill>
                      <a:srgbClr val="FF0000"/>
                    </a:solidFill>
                  </a:tcPr>
                </a:tc>
              </a:tr>
              <a:tr h="508873">
                <a:tc>
                  <a:txBody>
                    <a:bodyPr/>
                    <a:lstStyle/>
                    <a:p>
                      <a:r>
                        <a:rPr lang="en-GB" dirty="0" smtClean="0"/>
                        <a:t>Milk Yield (kg / cow)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5,174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5,082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5,104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5,194</a:t>
                      </a:r>
                      <a:endParaRPr lang="en-GB" dirty="0"/>
                    </a:p>
                  </a:txBody>
                  <a:tcPr/>
                </a:tc>
              </a:tr>
              <a:tr h="508873">
                <a:tc>
                  <a:txBody>
                    <a:bodyPr/>
                    <a:lstStyle/>
                    <a:p>
                      <a:r>
                        <a:rPr lang="en-GB" dirty="0" smtClean="0"/>
                        <a:t>Fat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5.07</a:t>
                      </a:r>
                      <a:endParaRPr lang="en-GB" dirty="0"/>
                    </a:p>
                  </a:txBody>
                  <a:tcPr/>
                </a:tc>
              </a:tr>
              <a:tr h="508873">
                <a:tc>
                  <a:txBody>
                    <a:bodyPr/>
                    <a:lstStyle/>
                    <a:p>
                      <a:r>
                        <a:rPr lang="en-GB" dirty="0" smtClean="0"/>
                        <a:t>Prot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3.78</a:t>
                      </a:r>
                      <a:endParaRPr lang="en-GB" dirty="0"/>
                    </a:p>
                  </a:txBody>
                  <a:tcPr/>
                </a:tc>
              </a:tr>
              <a:tr h="508873">
                <a:tc>
                  <a:txBody>
                    <a:bodyPr/>
                    <a:lstStyle/>
                    <a:p>
                      <a:r>
                        <a:rPr lang="en-GB" dirty="0" smtClean="0"/>
                        <a:t>Lactose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4.90</a:t>
                      </a:r>
                      <a:endParaRPr lang="en-GB" dirty="0"/>
                    </a:p>
                  </a:txBody>
                  <a:tcPr/>
                </a:tc>
              </a:tr>
              <a:tr h="508873">
                <a:tc>
                  <a:txBody>
                    <a:bodyPr/>
                    <a:lstStyle/>
                    <a:p>
                      <a:r>
                        <a:rPr lang="en-GB" dirty="0" smtClean="0"/>
                        <a:t>Milk solids (kg / cow)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459</a:t>
                      </a:r>
                      <a:endParaRPr lang="en-GB" dirty="0"/>
                    </a:p>
                  </a:txBody>
                  <a:tcPr/>
                </a:tc>
              </a:tr>
              <a:tr h="508873">
                <a:tc>
                  <a:txBody>
                    <a:bodyPr/>
                    <a:lstStyle/>
                    <a:p>
                      <a:r>
                        <a:rPr lang="en-GB" dirty="0" smtClean="0"/>
                        <a:t>Milk solids (kg / ha)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1,117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1,290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1,147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1,331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1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200" dirty="0">
                <a:solidFill>
                  <a:srgbClr val="00823B"/>
                </a:solidFill>
                <a:latin typeface="Comic Sans MS" pitchFamily="66" charset="0"/>
              </a:rPr>
              <a:t>Conclusions to date</a:t>
            </a:r>
            <a:endParaRPr lang="en-IE" sz="3200" dirty="0">
              <a:solidFill>
                <a:srgbClr val="00823B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Grass production was similar in 2017</a:t>
            </a:r>
          </a:p>
          <a:p>
            <a:r>
              <a:rPr lang="en-IE" dirty="0" smtClean="0"/>
              <a:t>Production per cow was similar</a:t>
            </a:r>
          </a:p>
          <a:p>
            <a:r>
              <a:rPr lang="en-IE" dirty="0" smtClean="0"/>
              <a:t>More concentrate feed was feed in average grazing season treatments</a:t>
            </a:r>
          </a:p>
          <a:p>
            <a:r>
              <a:rPr lang="en-IE" dirty="0" smtClean="0"/>
              <a:t>Extended grazing groups were self sufficient for silage where average groups were short winter feed.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Teagasc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23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60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823B"/>
                </a:solidFill>
                <a:latin typeface="Comic Sans MS" pitchFamily="66" charset="0"/>
                <a:ea typeface="ヒラギノ角ゴ Pro W3" pitchFamily="100" charset="-128"/>
                <a:cs typeface="Arial"/>
              </a:rPr>
              <a:t>Profitability</a:t>
            </a:r>
            <a:endParaRPr lang="en-IE" sz="3200" b="1" dirty="0">
              <a:solidFill>
                <a:srgbClr val="00823B"/>
              </a:solidFill>
              <a:latin typeface="Comic Sans MS" pitchFamily="66" charset="0"/>
              <a:ea typeface="ヒラギノ角ゴ Pro W3" pitchFamily="100" charset="-128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645425"/>
            <a:ext cx="3669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Average costs - €2.58 / kg MS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Average profit - €1.93 / kg 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Farm profit - €88,000 (€2,200/ ha)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635574"/>
              </p:ext>
            </p:extLst>
          </p:nvPr>
        </p:nvGraphicFramePr>
        <p:xfrm>
          <a:off x="1331640" y="1412776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91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solidFill>
                  <a:srgbClr val="00823B"/>
                </a:solidFill>
                <a:latin typeface="Comic Sans MS" pitchFamily="66" charset="0"/>
              </a:rPr>
              <a:t>Conclusions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Highly profitable grass based systems are possible in Region</a:t>
            </a:r>
          </a:p>
          <a:p>
            <a:r>
              <a:rPr lang="en-IE" dirty="0" smtClean="0"/>
              <a:t>Heavy soils complicates grazing management and requires flexible approach</a:t>
            </a:r>
          </a:p>
          <a:p>
            <a:r>
              <a:rPr lang="en-IE" dirty="0" smtClean="0"/>
              <a:t>€1,000 per acre profit possible if basics are right</a:t>
            </a:r>
          </a:p>
          <a:p>
            <a:r>
              <a:rPr lang="en-IE" dirty="0" smtClean="0"/>
              <a:t>High grass production, long grazing season, high EBI herd, compact calving.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Teagasc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25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5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79388" y="5089525"/>
            <a:ext cx="8785225" cy="8223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IE" sz="2400">
                <a:solidFill>
                  <a:prstClr val="black"/>
                </a:solidFill>
              </a:rPr>
              <a:t>Weekly updates on Ballyhaise farm available at: </a:t>
            </a:r>
          </a:p>
          <a:p>
            <a:pPr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</a:rPr>
              <a:t>http://www.agresearch.teagasc.ie/moorepark</a:t>
            </a:r>
            <a:endParaRPr lang="en-US" sz="2400">
              <a:solidFill>
                <a:prstClr val="black"/>
              </a:solidFill>
              <a:ea typeface="ＭＳ Ｐゴシック" pitchFamily="-80" charset="-128"/>
            </a:endParaRPr>
          </a:p>
        </p:txBody>
      </p:sp>
      <p:pic>
        <p:nvPicPr>
          <p:cNvPr id="61448" name="Picture 8" descr="lakelan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17272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598488" y="1184275"/>
            <a:ext cx="8064500" cy="2452688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pattFill prst="pct5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</a:pPr>
            <a:r>
              <a:rPr lang="en-GB" sz="2000" dirty="0">
                <a:solidFill>
                  <a:prstClr val="black"/>
                </a:solidFill>
              </a:rPr>
              <a:t>Acknowledgements</a:t>
            </a:r>
            <a:r>
              <a:rPr lang="en-IE" sz="2000" dirty="0">
                <a:solidFill>
                  <a:prstClr val="black"/>
                </a:solidFill>
              </a:rPr>
              <a:t>:</a:t>
            </a:r>
          </a:p>
          <a:p>
            <a:pPr marL="609600" indent="-6096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en-GB" sz="2000" dirty="0">
                <a:solidFill>
                  <a:prstClr val="black"/>
                </a:solidFill>
              </a:rPr>
              <a:t>Ballyhaise College </a:t>
            </a:r>
            <a:r>
              <a:rPr lang="en-IE" sz="2000" dirty="0">
                <a:solidFill>
                  <a:prstClr val="black"/>
                </a:solidFill>
              </a:rPr>
              <a:t>S</a:t>
            </a:r>
            <a:r>
              <a:rPr lang="en-GB" sz="2000" dirty="0" err="1">
                <a:solidFill>
                  <a:prstClr val="black"/>
                </a:solidFill>
              </a:rPr>
              <a:t>taff</a:t>
            </a:r>
            <a:r>
              <a:rPr lang="en-GB" sz="2000" dirty="0">
                <a:solidFill>
                  <a:prstClr val="black"/>
                </a:solidFill>
              </a:rPr>
              <a:t> for their care of experimental animals</a:t>
            </a:r>
          </a:p>
          <a:p>
            <a:pPr marL="609600" indent="-609600" algn="ctr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endParaRPr lang="en-GB" sz="2000" dirty="0">
              <a:solidFill>
                <a:prstClr val="black"/>
              </a:solidFill>
            </a:endParaRPr>
          </a:p>
          <a:p>
            <a:pPr marL="609600" indent="-609600" algn="ctr" defTabSz="457200" fontAlgn="base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endParaRPr lang="en-GB" sz="2000" dirty="0">
              <a:solidFill>
                <a:prstClr val="black"/>
              </a:solidFill>
            </a:endParaRPr>
          </a:p>
          <a:p>
            <a:pPr marL="609600" indent="-6096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en-GB" sz="2000" dirty="0">
                <a:solidFill>
                  <a:prstClr val="black"/>
                </a:solidFill>
              </a:rPr>
              <a:t>Local dairy farmers and processors for their financial support through expanded National Dairy Levy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005064"/>
            <a:ext cx="20162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lacpatrick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88" y="3955851"/>
            <a:ext cx="2230016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2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08" y="527179"/>
            <a:ext cx="7315200" cy="731838"/>
          </a:xfrm>
        </p:spPr>
        <p:txBody>
          <a:bodyPr/>
          <a:lstStyle/>
          <a:p>
            <a:pPr algn="ctr"/>
            <a:r>
              <a:rPr lang="en-IE" sz="3200" dirty="0">
                <a:solidFill>
                  <a:srgbClr val="00823B"/>
                </a:solidFill>
                <a:latin typeface="Comic Sans MS" pitchFamily="66" charset="0"/>
              </a:rPr>
              <a:t>Project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r>
              <a:rPr lang="en-IE" dirty="0" smtClean="0"/>
              <a:t>To demonstrate best practice grassland management.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To develop highly profitable and sustainable systems of milk production for farmers in the BMW region.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To produce high quality research that will have a positive impact on the dairy industry within the BMW Region.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To disseminate this information through the local advisory structure, discussion groups, print media, social media etc.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909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7950" y="639763"/>
            <a:ext cx="896461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IE" dirty="0">
                <a:solidFill>
                  <a:srgbClr val="000066"/>
                </a:solidFill>
              </a:rPr>
              <a:t>Profitability of Irish dairying is closely linked to grass utilisation (tons DM/ha)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IE" dirty="0">
                <a:solidFill>
                  <a:srgbClr val="000066"/>
                </a:solidFill>
              </a:rPr>
              <a:t> Increasing SR only profitable when grass utilisation (tonnes DM/ha) increases </a:t>
            </a:r>
          </a:p>
        </p:txBody>
      </p:sp>
      <p:pic>
        <p:nvPicPr>
          <p:cNvPr id="14339" name="Picture 2" descr="cows graz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504950"/>
            <a:ext cx="4795838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079625" y="1530350"/>
            <a:ext cx="4795838" cy="21336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E">
              <a:solidFill>
                <a:srgbClr val="00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8575" y="44450"/>
            <a:ext cx="9074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z="3200" b="1" dirty="0">
                <a:solidFill>
                  <a:srgbClr val="00823B"/>
                </a:solidFill>
                <a:latin typeface="Comic Sans MS" pitchFamily="66" charset="0"/>
                <a:ea typeface="ヒラギノ角ゴ Pro W3" pitchFamily="100" charset="-128"/>
                <a:cs typeface="Arial"/>
              </a:rPr>
              <a:t>Stocking rate and Grass Utilisation</a:t>
            </a:r>
            <a:endParaRPr lang="en-US" sz="3200" b="1" dirty="0">
              <a:solidFill>
                <a:srgbClr val="00823B"/>
              </a:solidFill>
              <a:latin typeface="Comic Sans MS" pitchFamily="66" charset="0"/>
              <a:ea typeface="ヒラギノ角ゴ Pro W3" pitchFamily="100" charset="-128"/>
              <a:cs typeface="Arial"/>
            </a:endParaRPr>
          </a:p>
        </p:txBody>
      </p:sp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1258888" y="1360488"/>
          <a:ext cx="5834062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4" imgW="5305425" imgH="2724150" progId="MSGraph.Chart.8">
                  <p:embed/>
                </p:oleObj>
              </mc:Choice>
              <mc:Fallback>
                <p:oleObj name="Chart" r:id="rId4" imgW="5305425" imgH="272415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60488"/>
                        <a:ext cx="5834062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3725" y="4511675"/>
          <a:ext cx="7650164" cy="1951036"/>
        </p:xfrm>
        <a:graphic>
          <a:graphicData uri="http://schemas.openxmlformats.org/drawingml/2006/table">
            <a:tbl>
              <a:tblPr/>
              <a:tblGrid>
                <a:gridCol w="2977454"/>
                <a:gridCol w="1186720"/>
                <a:gridCol w="1186720"/>
                <a:gridCol w="1112550"/>
                <a:gridCol w="1186720"/>
              </a:tblGrid>
              <a:tr h="243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I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Arial"/>
                          <a:ea typeface="Times New Roman"/>
                        </a:rPr>
                        <a:t>Pasture grown, t</a:t>
                      </a:r>
                      <a:endParaRPr lang="en-I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243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</a:rPr>
                        <a:t>t </a:t>
                      </a:r>
                      <a:r>
                        <a:rPr lang="en-GB" sz="1600" dirty="0" smtClean="0">
                          <a:effectLst/>
                          <a:latin typeface="Arial"/>
                          <a:ea typeface="Times New Roman"/>
                        </a:rPr>
                        <a:t>supplement </a:t>
                      </a:r>
                      <a:r>
                        <a:rPr lang="en-GB" sz="1600" dirty="0">
                          <a:effectLst/>
                          <a:latin typeface="Arial"/>
                          <a:ea typeface="Times New Roman"/>
                        </a:rPr>
                        <a:t>DM/cow</a:t>
                      </a:r>
                      <a:endParaRPr lang="en-I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n-I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en-I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en-I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Times New Roman"/>
                        </a:rPr>
                        <a:t>16</a:t>
                      </a:r>
                      <a:endParaRPr lang="en-I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IE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</a:t>
                      </a:r>
                      <a:endParaRPr lang="en-IE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</a:t>
                      </a:r>
                      <a:endParaRPr lang="en-IE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  <a:endParaRPr lang="en-IE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0.25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</a:t>
                      </a:r>
                      <a:endParaRPr lang="en-IE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</a:t>
                      </a:r>
                      <a:endParaRPr lang="en-IE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</a:t>
                      </a:r>
                      <a:endParaRPr lang="en-IE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  <a:endParaRPr lang="en-IE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0.50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0.75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</a:t>
                      </a:r>
                      <a:endParaRPr lang="en-IE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59" name="AutoShape 1"/>
          <p:cNvSpPr>
            <a:spLocks noChangeArrowheads="1"/>
          </p:cNvSpPr>
          <p:nvPr/>
        </p:nvSpPr>
        <p:spPr bwMode="auto">
          <a:xfrm>
            <a:off x="1187450" y="5815013"/>
            <a:ext cx="7129463" cy="287337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E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2563" y="4149725"/>
            <a:ext cx="827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Optimum Stocking rate for Dairy Farms in </a:t>
            </a:r>
            <a:r>
              <a:rPr lang="en-GB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2018</a:t>
            </a:r>
            <a:endParaRPr lang="en-IE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5083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469"/>
            <a:ext cx="8229600" cy="693964"/>
          </a:xfrm>
        </p:spPr>
        <p:txBody>
          <a:bodyPr>
            <a:normAutofit/>
          </a:bodyPr>
          <a:lstStyle/>
          <a:p>
            <a:pPr algn="ctr"/>
            <a:r>
              <a:rPr lang="en-IE" sz="3200" dirty="0">
                <a:solidFill>
                  <a:srgbClr val="00823B"/>
                </a:solidFill>
                <a:latin typeface="Comic Sans MS" pitchFamily="66" charset="0"/>
              </a:rPr>
              <a:t>Our Competitive advantage</a:t>
            </a:r>
            <a:endParaRPr lang="en-GB" sz="3200" dirty="0">
              <a:solidFill>
                <a:srgbClr val="00823B"/>
              </a:solidFill>
              <a:latin typeface="Comic Sans MS" pitchFamily="66" charset="0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51520" y="908720"/>
            <a:ext cx="5256584" cy="3960490"/>
            <a:chOff x="2178" y="1772"/>
            <a:chExt cx="3072" cy="2187"/>
          </a:xfrm>
        </p:grpSpPr>
        <p:sp>
          <p:nvSpPr>
            <p:cNvPr id="15372" name="Text Box 5"/>
            <p:cNvSpPr txBox="1">
              <a:spLocks noChangeArrowheads="1"/>
            </p:cNvSpPr>
            <p:nvPr/>
          </p:nvSpPr>
          <p:spPr bwMode="auto">
            <a:xfrm>
              <a:off x="3027" y="1772"/>
              <a:ext cx="182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graphicFrame>
          <p:nvGraphicFramePr>
            <p:cNvPr id="1537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2593092"/>
                </p:ext>
              </p:extLst>
            </p:nvPr>
          </p:nvGraphicFramePr>
          <p:xfrm>
            <a:off x="2178" y="1929"/>
            <a:ext cx="3072" cy="2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Worksheet" r:id="rId4" imgW="9696602" imgH="6410249" progId="Excel.Sheet.8">
                    <p:embed/>
                  </p:oleObj>
                </mc:Choice>
                <mc:Fallback>
                  <p:oleObj name="Worksheet" r:id="rId4" imgW="9696602" imgH="6410249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8" y="1929"/>
                          <a:ext cx="3072" cy="20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5411755" y="1080757"/>
            <a:ext cx="3588229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000" dirty="0" smtClean="0">
                <a:solidFill>
                  <a:prstClr val="white"/>
                </a:solidFill>
              </a:rPr>
              <a:t>13.5 ton DM / ha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000" dirty="0" smtClean="0">
                <a:solidFill>
                  <a:prstClr val="white"/>
                </a:solidFill>
              </a:rPr>
              <a:t>Excellent quality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000" dirty="0" smtClean="0">
                <a:solidFill>
                  <a:prstClr val="white"/>
                </a:solidFill>
              </a:rPr>
              <a:t>Utilisation more challenging</a:t>
            </a:r>
          </a:p>
        </p:txBody>
      </p:sp>
      <p:sp>
        <p:nvSpPr>
          <p:cNvPr id="3" name="Oval 2"/>
          <p:cNvSpPr/>
          <p:nvPr/>
        </p:nvSpPr>
        <p:spPr>
          <a:xfrm>
            <a:off x="755576" y="306896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499992" y="306896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198251" y="5328452"/>
            <a:ext cx="23210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Later calving 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Extra supplement</a:t>
            </a:r>
          </a:p>
          <a:p>
            <a:endParaRPr lang="en-IE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59631" y="4437112"/>
            <a:ext cx="1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42667" y="5328452"/>
            <a:ext cx="23461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Early culling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Extra supplement</a:t>
            </a:r>
          </a:p>
          <a:p>
            <a:endParaRPr lang="en-IE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04048" y="4437112"/>
            <a:ext cx="1" cy="72008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4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785225" cy="4572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IE" sz="3200" b="1" dirty="0">
                <a:solidFill>
                  <a:srgbClr val="00823B"/>
                </a:solidFill>
                <a:latin typeface="Comic Sans MS" pitchFamily="66" charset="0"/>
                <a:ea typeface="ヒラギノ角ゴ Pro W3" pitchFamily="100" charset="-128"/>
                <a:cs typeface="Arial"/>
              </a:rPr>
              <a:t>Ballyhaise Grass Production</a:t>
            </a:r>
            <a:endParaRPr lang="en-GB" sz="3200" b="1" dirty="0">
              <a:solidFill>
                <a:srgbClr val="00823B"/>
              </a:solidFill>
              <a:latin typeface="Comic Sans MS" pitchFamily="66" charset="0"/>
              <a:ea typeface="ヒラギノ角ゴ Pro W3" pitchFamily="100" charset="-128"/>
              <a:cs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957746"/>
              </p:ext>
            </p:extLst>
          </p:nvPr>
        </p:nvGraphicFramePr>
        <p:xfrm>
          <a:off x="1115616" y="1196752"/>
          <a:ext cx="6724651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5301208"/>
            <a:ext cx="5553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</a:rPr>
              <a:t>Average production 13.7 tonnes DM / ha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</a:rPr>
              <a:t>Big Range 11 to 15.5 tonnes DM / ha</a:t>
            </a:r>
          </a:p>
        </p:txBody>
      </p:sp>
    </p:spTree>
    <p:extLst>
      <p:ext uri="{BB962C8B-B14F-4D97-AF65-F5344CB8AC3E}">
        <p14:creationId xmlns:p14="http://schemas.microsoft.com/office/powerpoint/2010/main" val="1886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5496" y="-211138"/>
            <a:ext cx="9144000" cy="1125538"/>
          </a:xfrm>
        </p:spPr>
        <p:txBody>
          <a:bodyPr/>
          <a:lstStyle/>
          <a:p>
            <a:pPr algn="ctr"/>
            <a:r>
              <a:rPr lang="en-NZ" sz="2300" dirty="0" smtClean="0">
                <a:solidFill>
                  <a:srgbClr val="006600"/>
                </a:solidFill>
              </a:rPr>
              <a:t>The Seasonal, Pasture-Based Milk Production System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93107"/>
              </p:ext>
            </p:extLst>
          </p:nvPr>
        </p:nvGraphicFramePr>
        <p:xfrm>
          <a:off x="-33288" y="377080"/>
          <a:ext cx="5613400" cy="390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3" imgW="6515066" imgH="4419630" progId="Excel.Chart.8">
                  <p:embed/>
                </p:oleObj>
              </mc:Choice>
              <mc:Fallback>
                <p:oleObj name="Chart" r:id="rId3" imgW="6515066" imgH="441963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288" y="377080"/>
                        <a:ext cx="5613400" cy="390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983288" y="4267200"/>
            <a:ext cx="2627312" cy="12255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000">
                <a:solidFill>
                  <a:srgbClr val="FFFFFF"/>
                </a:solidFill>
                <a:latin typeface="Times New Roman" pitchFamily="18" charset="0"/>
              </a:rPr>
              <a:t>Suitable cows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000">
                <a:solidFill>
                  <a:srgbClr val="FFFFFF"/>
                </a:solidFill>
                <a:latin typeface="Times New Roman" pitchFamily="18" charset="0"/>
              </a:rPr>
              <a:t>Suitable management</a:t>
            </a:r>
            <a:endParaRPr lang="en-GB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8150" y="3112343"/>
            <a:ext cx="5326062" cy="3629025"/>
            <a:chOff x="385" y="1706"/>
            <a:chExt cx="3355" cy="2286"/>
          </a:xfrm>
        </p:grpSpPr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385" y="1706"/>
            <a:ext cx="3355" cy="2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Chart" r:id="rId5" imgW="7372350" imgH="5019675" progId="Excel.Chart.8">
                    <p:embed/>
                  </p:oleObj>
                </mc:Choice>
                <mc:Fallback>
                  <p:oleObj name="Chart" r:id="rId5" imgW="7372350" imgH="5019675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1706"/>
                          <a:ext cx="3355" cy="2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1202" y="2659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srgbClr val="000000"/>
                </a:solidFill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1924" y="2512"/>
              <a:ext cx="5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IE" sz="1400">
                  <a:solidFill>
                    <a:srgbClr val="000000"/>
                  </a:solidFill>
                  <a:latin typeface="Times New Roman" pitchFamily="18" charset="0"/>
                </a:rPr>
                <a:t>285+ DIM</a:t>
              </a:r>
              <a:endParaRPr lang="en-GB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94880" y="762000"/>
            <a:ext cx="346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b="1" dirty="0">
                <a:solidFill>
                  <a:srgbClr val="000000"/>
                </a:solidFill>
              </a:rPr>
              <a:t>Grazing Management Targets</a:t>
            </a:r>
            <a:r>
              <a:rPr lang="en-IE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45346"/>
              </p:ext>
            </p:extLst>
          </p:nvPr>
        </p:nvGraphicFramePr>
        <p:xfrm>
          <a:off x="4572000" y="1447800"/>
          <a:ext cx="4343399" cy="1461957"/>
        </p:xfrm>
        <a:graphic>
          <a:graphicData uri="http://schemas.openxmlformats.org/drawingml/2006/table">
            <a:tbl>
              <a:tblPr firstRow="1" firstCol="1" lastCol="1" bandRow="1" bandCol="1">
                <a:tableStyleId>{5C22544A-7EE6-4342-B048-85BDC9FD1C3A}</a:tableStyleId>
              </a:tblPr>
              <a:tblGrid>
                <a:gridCol w="2362199"/>
                <a:gridCol w="609600"/>
                <a:gridCol w="609600"/>
                <a:gridCol w="762000"/>
              </a:tblGrid>
              <a:tr h="653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 Based on 2013-2015 statistics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</a:rPr>
                        <a:t>Ave.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</a:rPr>
                        <a:t>Top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/>
                        </a:rPr>
                        <a:t>Est.</a:t>
                      </a:r>
                      <a:r>
                        <a:rPr lang="en-IE" sz="1200" b="1" baseline="0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/>
                        </a:rPr>
                        <a:t> g</a:t>
                      </a:r>
                      <a:r>
                        <a:rPr lang="en-IE" sz="12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/>
                        </a:rPr>
                        <a:t>rass growth (t DM/ha)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/>
                        </a:rPr>
                        <a:t>10.0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/>
                        </a:rPr>
                        <a:t>13.0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/>
                        </a:rPr>
                        <a:t>16.0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rgbClr val="006600"/>
                          </a:solidFill>
                          <a:effectLst/>
                          <a:latin typeface="+mj-lt"/>
                        </a:rPr>
                        <a:t>Grazing season length (days)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solidFill>
                            <a:srgbClr val="006600"/>
                          </a:solidFill>
                          <a:effectLst/>
                          <a:latin typeface="+mj-lt"/>
                        </a:rPr>
                        <a:t>223</a:t>
                      </a:r>
                      <a:endParaRPr lang="en-IE" sz="1200" b="1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solidFill>
                            <a:srgbClr val="006600"/>
                          </a:solidFill>
                          <a:effectLst/>
                          <a:latin typeface="+mj-lt"/>
                        </a:rPr>
                        <a:t>251</a:t>
                      </a:r>
                      <a:endParaRPr lang="en-IE" sz="1200" b="1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rgbClr val="006600"/>
                          </a:solidFill>
                          <a:effectLst/>
                          <a:latin typeface="+mj-lt"/>
                        </a:rPr>
                        <a:t>276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rgbClr val="006600"/>
                          </a:solidFill>
                          <a:effectLst/>
                          <a:latin typeface="+mj-lt"/>
                        </a:rPr>
                        <a:t>Grazing days per hectare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rgbClr val="006600"/>
                          </a:solidFill>
                          <a:effectLst/>
                          <a:latin typeface="+mj-lt"/>
                        </a:rPr>
                        <a:t>446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rgbClr val="006600"/>
                          </a:solidFill>
                          <a:effectLst/>
                          <a:latin typeface="+mj-lt"/>
                        </a:rPr>
                        <a:t>577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rgbClr val="006600"/>
                          </a:solidFill>
                          <a:effectLst/>
                          <a:latin typeface="+mj-lt"/>
                        </a:rPr>
                        <a:t>801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</a:tr>
              <a:tr h="69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/>
                        </a:rPr>
                        <a:t>Est. grass utilisation (t DM/ha)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/>
                        </a:rPr>
                        <a:t>6 - 8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/>
                        </a:rPr>
                        <a:t>8 - 10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/>
                        </a:rPr>
                        <a:t>12 - 14</a:t>
                      </a:r>
                      <a:endParaRPr lang="en-IE" sz="1200" b="1" dirty="0">
                        <a:solidFill>
                          <a:srgbClr val="006600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95275" y="685800"/>
            <a:ext cx="4135487" cy="80724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NZ" dirty="0">
                <a:solidFill>
                  <a:srgbClr val="000000"/>
                </a:solidFill>
                <a:ea typeface="+mj-ea"/>
              </a:rPr>
              <a:t>Integrated/ ordered decisions</a:t>
            </a:r>
          </a:p>
          <a:p>
            <a:pPr algn="ctr">
              <a:spcBef>
                <a:spcPct val="0"/>
              </a:spcBef>
              <a:defRPr/>
            </a:pPr>
            <a:r>
              <a:rPr lang="en-NZ" dirty="0">
                <a:solidFill>
                  <a:srgbClr val="000000"/>
                </a:solidFill>
                <a:ea typeface="+mj-ea"/>
              </a:rPr>
              <a:t>Alignment of grass supply &amp; demand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4744" y="10668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Profitable/ Robust/ Sustainable</a:t>
            </a:r>
          </a:p>
        </p:txBody>
      </p:sp>
    </p:spTree>
    <p:extLst>
      <p:ext uri="{BB962C8B-B14F-4D97-AF65-F5344CB8AC3E}">
        <p14:creationId xmlns:p14="http://schemas.microsoft.com/office/powerpoint/2010/main" val="26551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823B"/>
                </a:solidFill>
                <a:latin typeface="Comic Sans MS" pitchFamily="66" charset="0"/>
              </a:rPr>
              <a:t>Ballyhaise Herd Fertility </a:t>
            </a:r>
            <a:endParaRPr lang="en-I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11162"/>
              </p:ext>
            </p:extLst>
          </p:nvPr>
        </p:nvGraphicFramePr>
        <p:xfrm>
          <a:off x="1187624" y="1556792"/>
          <a:ext cx="684075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2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08" y="247261"/>
            <a:ext cx="7315200" cy="731838"/>
          </a:xfrm>
        </p:spPr>
        <p:txBody>
          <a:bodyPr/>
          <a:lstStyle/>
          <a:p>
            <a:pPr algn="ctr"/>
            <a:r>
              <a:rPr lang="en-IE" sz="3200" dirty="0">
                <a:solidFill>
                  <a:srgbClr val="00823B"/>
                </a:solidFill>
                <a:latin typeface="Comic Sans MS" pitchFamily="66" charset="0"/>
              </a:rPr>
              <a:t>Fertility Performance </a:t>
            </a:r>
            <a:r>
              <a:rPr lang="en-IE" sz="3200" dirty="0" smtClean="0">
                <a:solidFill>
                  <a:srgbClr val="00823B"/>
                </a:solidFill>
                <a:latin typeface="Comic Sans MS" pitchFamily="66" charset="0"/>
              </a:rPr>
              <a:t>2017</a:t>
            </a:r>
            <a:endParaRPr lang="en-IE" sz="3200" dirty="0">
              <a:solidFill>
                <a:srgbClr val="00823B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Teagasc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9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93371"/>
            <a:ext cx="8496300" cy="36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Teagasc">
      <a:dk1>
        <a:sysClr val="windowText" lastClr="000000"/>
      </a:dk1>
      <a:lt1>
        <a:sysClr val="window" lastClr="FFFFFF"/>
      </a:lt1>
      <a:dk2>
        <a:srgbClr val="007944"/>
      </a:dk2>
      <a:lt2>
        <a:srgbClr val="EEECE1"/>
      </a:lt2>
      <a:accent1>
        <a:srgbClr val="359828"/>
      </a:accent1>
      <a:accent2>
        <a:srgbClr val="AFC124"/>
      </a:accent2>
      <a:accent3>
        <a:srgbClr val="D2612C"/>
      </a:accent3>
      <a:accent4>
        <a:srgbClr val="9D0F1E"/>
      </a:accent4>
      <a:accent5>
        <a:srgbClr val="583213"/>
      </a:accent5>
      <a:accent6>
        <a:srgbClr val="8F692F"/>
      </a:accent6>
      <a:hlink>
        <a:srgbClr val="D2612C"/>
      </a:hlink>
      <a:folHlink>
        <a:srgbClr val="E9E7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Teagasc">
      <a:dk1>
        <a:sysClr val="windowText" lastClr="000000"/>
      </a:dk1>
      <a:lt1>
        <a:sysClr val="window" lastClr="FFFFFF"/>
      </a:lt1>
      <a:dk2>
        <a:srgbClr val="007944"/>
      </a:dk2>
      <a:lt2>
        <a:srgbClr val="EEECE1"/>
      </a:lt2>
      <a:accent1>
        <a:srgbClr val="359828"/>
      </a:accent1>
      <a:accent2>
        <a:srgbClr val="AFC124"/>
      </a:accent2>
      <a:accent3>
        <a:srgbClr val="D2612C"/>
      </a:accent3>
      <a:accent4>
        <a:srgbClr val="9D0F1E"/>
      </a:accent4>
      <a:accent5>
        <a:srgbClr val="583213"/>
      </a:accent5>
      <a:accent6>
        <a:srgbClr val="8F692F"/>
      </a:accent6>
      <a:hlink>
        <a:srgbClr val="D2612C"/>
      </a:hlink>
      <a:folHlink>
        <a:srgbClr val="E9E7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Teagasc">
      <a:dk1>
        <a:sysClr val="windowText" lastClr="000000"/>
      </a:dk1>
      <a:lt1>
        <a:sysClr val="window" lastClr="FFFFFF"/>
      </a:lt1>
      <a:dk2>
        <a:srgbClr val="007944"/>
      </a:dk2>
      <a:lt2>
        <a:srgbClr val="EEECE1"/>
      </a:lt2>
      <a:accent1>
        <a:srgbClr val="359828"/>
      </a:accent1>
      <a:accent2>
        <a:srgbClr val="AFC124"/>
      </a:accent2>
      <a:accent3>
        <a:srgbClr val="D2612C"/>
      </a:accent3>
      <a:accent4>
        <a:srgbClr val="9D0F1E"/>
      </a:accent4>
      <a:accent5>
        <a:srgbClr val="583213"/>
      </a:accent5>
      <a:accent6>
        <a:srgbClr val="8F692F"/>
      </a:accent6>
      <a:hlink>
        <a:srgbClr val="D2612C"/>
      </a:hlink>
      <a:folHlink>
        <a:srgbClr val="E9E7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Teagasc">
      <a:dk1>
        <a:sysClr val="windowText" lastClr="000000"/>
      </a:dk1>
      <a:lt1>
        <a:sysClr val="window" lastClr="FFFFFF"/>
      </a:lt1>
      <a:dk2>
        <a:srgbClr val="007944"/>
      </a:dk2>
      <a:lt2>
        <a:srgbClr val="EEECE1"/>
      </a:lt2>
      <a:accent1>
        <a:srgbClr val="359828"/>
      </a:accent1>
      <a:accent2>
        <a:srgbClr val="AFC124"/>
      </a:accent2>
      <a:accent3>
        <a:srgbClr val="D2612C"/>
      </a:accent3>
      <a:accent4>
        <a:srgbClr val="9D0F1E"/>
      </a:accent4>
      <a:accent5>
        <a:srgbClr val="583213"/>
      </a:accent5>
      <a:accent6>
        <a:srgbClr val="8F692F"/>
      </a:accent6>
      <a:hlink>
        <a:srgbClr val="D2612C"/>
      </a:hlink>
      <a:folHlink>
        <a:srgbClr val="E9E7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Teagasc">
      <a:dk1>
        <a:sysClr val="windowText" lastClr="000000"/>
      </a:dk1>
      <a:lt1>
        <a:sysClr val="window" lastClr="FFFFFF"/>
      </a:lt1>
      <a:dk2>
        <a:srgbClr val="007944"/>
      </a:dk2>
      <a:lt2>
        <a:srgbClr val="EEECE1"/>
      </a:lt2>
      <a:accent1>
        <a:srgbClr val="359828"/>
      </a:accent1>
      <a:accent2>
        <a:srgbClr val="AFC124"/>
      </a:accent2>
      <a:accent3>
        <a:srgbClr val="D2612C"/>
      </a:accent3>
      <a:accent4>
        <a:srgbClr val="9D0F1E"/>
      </a:accent4>
      <a:accent5>
        <a:srgbClr val="583213"/>
      </a:accent5>
      <a:accent6>
        <a:srgbClr val="8F692F"/>
      </a:accent6>
      <a:hlink>
        <a:srgbClr val="D2612C"/>
      </a:hlink>
      <a:folHlink>
        <a:srgbClr val="E9E7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Teagasc">
      <a:dk1>
        <a:sysClr val="windowText" lastClr="000000"/>
      </a:dk1>
      <a:lt1>
        <a:sysClr val="window" lastClr="FFFFFF"/>
      </a:lt1>
      <a:dk2>
        <a:srgbClr val="007944"/>
      </a:dk2>
      <a:lt2>
        <a:srgbClr val="EEECE1"/>
      </a:lt2>
      <a:accent1>
        <a:srgbClr val="359828"/>
      </a:accent1>
      <a:accent2>
        <a:srgbClr val="AFC124"/>
      </a:accent2>
      <a:accent3>
        <a:srgbClr val="D2612C"/>
      </a:accent3>
      <a:accent4>
        <a:srgbClr val="9D0F1E"/>
      </a:accent4>
      <a:accent5>
        <a:srgbClr val="583213"/>
      </a:accent5>
      <a:accent6>
        <a:srgbClr val="8F692F"/>
      </a:accent6>
      <a:hlink>
        <a:srgbClr val="D2612C"/>
      </a:hlink>
      <a:folHlink>
        <a:srgbClr val="E9E7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1463</Words>
  <Application>Microsoft Office PowerPoint</Application>
  <PresentationFormat>On-screen Show (4:3)</PresentationFormat>
  <Paragraphs>383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Worksheet</vt:lpstr>
      <vt:lpstr>Chart</vt:lpstr>
      <vt:lpstr>Ballyhaise Dairy Research 2018</vt:lpstr>
      <vt:lpstr>PowerPoint Presentation</vt:lpstr>
      <vt:lpstr>Project Objectives </vt:lpstr>
      <vt:lpstr>PowerPoint Presentation</vt:lpstr>
      <vt:lpstr>Our Competitive advantage</vt:lpstr>
      <vt:lpstr>Ballyhaise Grass Production</vt:lpstr>
      <vt:lpstr>The Seasonal, Pasture-Based Milk Production System</vt:lpstr>
      <vt:lpstr>Ballyhaise Herd Fertility </vt:lpstr>
      <vt:lpstr>Fertility Performance 2017</vt:lpstr>
      <vt:lpstr>Ballyhaise System</vt:lpstr>
      <vt:lpstr>Ballyhaise Targets</vt:lpstr>
      <vt:lpstr>PowerPoint Presentation</vt:lpstr>
      <vt:lpstr>PowerPoint Presentation</vt:lpstr>
      <vt:lpstr>Self sufficient systems</vt:lpstr>
      <vt:lpstr>Dairy Unit 2018</vt:lpstr>
      <vt:lpstr> Grazing days per ha and Grass Utilisation</vt:lpstr>
      <vt:lpstr>Background</vt:lpstr>
      <vt:lpstr>PowerPoint Presentation</vt:lpstr>
      <vt:lpstr>Grazing Season 2017</vt:lpstr>
      <vt:lpstr>Grass Production</vt:lpstr>
      <vt:lpstr>Feed Inputs</vt:lpstr>
      <vt:lpstr>Milk Production 2017</vt:lpstr>
      <vt:lpstr>Conclusions to date</vt:lpstr>
      <vt:lpstr>Profitability</vt:lpstr>
      <vt:lpstr>Conclusions</vt:lpstr>
      <vt:lpstr>PowerPoint Presentation</vt:lpstr>
    </vt:vector>
  </TitlesOfParts>
  <Company>Teagasc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Ballyhaise Dairy Research 2018</dc:title>
  <dc:creator>Donal Patton</dc:creator>
  <cp:lastModifiedBy>Donal Patton</cp:lastModifiedBy>
  <cp:revision>6</cp:revision>
  <cp:lastPrinted>2018-03-22T11:53:16Z</cp:lastPrinted>
  <dcterms:created xsi:type="dcterms:W3CDTF">2018-03-22T09:48:15Z</dcterms:created>
  <dcterms:modified xsi:type="dcterms:W3CDTF">2018-03-22T11:58:48Z</dcterms:modified>
</cp:coreProperties>
</file>